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9"/>
  </p:notesMasterIdLst>
  <p:sldIdLst>
    <p:sldId id="345" r:id="rId2"/>
    <p:sldId id="284" r:id="rId3"/>
    <p:sldId id="257" r:id="rId4"/>
    <p:sldId id="285" r:id="rId5"/>
    <p:sldId id="258" r:id="rId6"/>
    <p:sldId id="270" r:id="rId7"/>
    <p:sldId id="269" r:id="rId8"/>
    <p:sldId id="271" r:id="rId9"/>
    <p:sldId id="283" r:id="rId10"/>
    <p:sldId id="262" r:id="rId11"/>
    <p:sldId id="264" r:id="rId12"/>
    <p:sldId id="282" r:id="rId13"/>
    <p:sldId id="266" r:id="rId14"/>
    <p:sldId id="272" r:id="rId15"/>
    <p:sldId id="278" r:id="rId16"/>
    <p:sldId id="279" r:id="rId17"/>
    <p:sldId id="260" r:id="rId18"/>
    <p:sldId id="286" r:id="rId19"/>
    <p:sldId id="289" r:id="rId20"/>
    <p:sldId id="287" r:id="rId21"/>
    <p:sldId id="288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91" r:id="rId36"/>
    <p:sldId id="359" r:id="rId37"/>
    <p:sldId id="39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3" r:id="rId59"/>
    <p:sldId id="384" r:id="rId60"/>
    <p:sldId id="385" r:id="rId61"/>
    <p:sldId id="386" r:id="rId62"/>
    <p:sldId id="387" r:id="rId63"/>
    <p:sldId id="388" r:id="rId64"/>
    <p:sldId id="389" r:id="rId65"/>
    <p:sldId id="392" r:id="rId66"/>
    <p:sldId id="346" r:id="rId67"/>
    <p:sldId id="347" r:id="rId68"/>
    <p:sldId id="348" r:id="rId69"/>
    <p:sldId id="349" r:id="rId70"/>
    <p:sldId id="350" r:id="rId71"/>
    <p:sldId id="351" r:id="rId72"/>
    <p:sldId id="352" r:id="rId73"/>
    <p:sldId id="353" r:id="rId74"/>
    <p:sldId id="354" r:id="rId75"/>
    <p:sldId id="355" r:id="rId76"/>
    <p:sldId id="357" r:id="rId77"/>
    <p:sldId id="356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700" autoAdjust="0"/>
  </p:normalViewPr>
  <p:slideViewPr>
    <p:cSldViewPr>
      <p:cViewPr>
        <p:scale>
          <a:sx n="100" d="100"/>
          <a:sy n="100" d="100"/>
        </p:scale>
        <p:origin x="-70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23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123456790123482E-2"/>
          <c:y val="7.3188818651256579E-2"/>
          <c:w val="0.9320987654320988"/>
          <c:h val="0.90281745890959375"/>
        </c:manualLayout>
      </c:layout>
      <c:barChart>
        <c:barDir val="col"/>
        <c:grouping val="clustered"/>
        <c:dLbls>
          <c:showVal val="1"/>
        </c:dLbls>
        <c:axId val="55098368"/>
        <c:axId val="55251712"/>
      </c:barChart>
      <c:catAx>
        <c:axId val="55098368"/>
        <c:scaling>
          <c:orientation val="minMax"/>
        </c:scaling>
        <c:delete val="1"/>
        <c:axPos val="b"/>
        <c:majorTickMark val="none"/>
        <c:tickLblPos val="none"/>
        <c:crossAx val="55251712"/>
        <c:crosses val="autoZero"/>
        <c:auto val="1"/>
        <c:lblAlgn val="ctr"/>
        <c:lblOffset val="100"/>
      </c:catAx>
      <c:valAx>
        <c:axId val="552517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5098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42FB2-28B3-4427-A39E-56116E2305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56EE782-7C1F-4BDE-9D44-B52E5CA1A52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ДИРЕКТНИ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ТРОШКОВИ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F102528A-07FD-410B-BBC2-6C7A2BE00B1A}" type="parTrans" cxnId="{B192B7F7-8213-487B-AD0F-A9505BE41B09}">
      <dgm:prSet/>
      <dgm:spPr/>
      <dgm:t>
        <a:bodyPr/>
        <a:lstStyle/>
        <a:p>
          <a:endParaRPr lang="en-US"/>
        </a:p>
      </dgm:t>
    </dgm:pt>
    <dgm:pt modelId="{91A76E5C-BB86-409A-ABE6-D5AA55145F6A}" type="sibTrans" cxnId="{B192B7F7-8213-487B-AD0F-A9505BE41B09}">
      <dgm:prSet/>
      <dgm:spPr/>
      <dgm:t>
        <a:bodyPr/>
        <a:lstStyle/>
        <a:p>
          <a:endParaRPr lang="en-US"/>
        </a:p>
      </dgm:t>
    </dgm:pt>
    <dgm:pt modelId="{93A600DC-8F97-4A49-9031-FA7A22EC56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Заједничке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немедицинске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Службе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(администрација)</a:t>
          </a:r>
          <a:r>
            <a:rPr kumimoji="0" lang="sr-Latn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843F155B-A7DF-4767-B38C-EDF120E96EB1}" type="parTrans" cxnId="{05003340-3017-4FB5-87AA-BADC2BF00057}">
      <dgm:prSet/>
      <dgm:spPr/>
      <dgm:t>
        <a:bodyPr/>
        <a:lstStyle/>
        <a:p>
          <a:endParaRPr lang="en-US"/>
        </a:p>
      </dgm:t>
    </dgm:pt>
    <dgm:pt modelId="{28012003-A1CF-43C6-8F0F-BF7D841F1921}" type="sibTrans" cxnId="{05003340-3017-4FB5-87AA-BADC2BF00057}">
      <dgm:prSet/>
      <dgm:spPr/>
      <dgm:t>
        <a:bodyPr/>
        <a:lstStyle/>
        <a:p>
          <a:endParaRPr lang="en-US"/>
        </a:p>
      </dgm:t>
    </dgm:pt>
    <dgm:pt modelId="{F5A36A22-2C35-4171-8EE6-76C6AFE44B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Заједничке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медицинске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Службе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9BD73BBF-673C-4919-B10A-37304452785D}" type="parTrans" cxnId="{B29E5A26-8C5B-402E-BCC6-D509D0C11324}">
      <dgm:prSet/>
      <dgm:spPr/>
      <dgm:t>
        <a:bodyPr/>
        <a:lstStyle/>
        <a:p>
          <a:endParaRPr lang="en-US"/>
        </a:p>
      </dgm:t>
    </dgm:pt>
    <dgm:pt modelId="{878F5437-C732-4C4C-8CC6-3B05B51DAC6B}" type="sibTrans" cxnId="{B29E5A26-8C5B-402E-BCC6-D509D0C11324}">
      <dgm:prSet/>
      <dgm:spPr/>
      <dgm:t>
        <a:bodyPr/>
        <a:lstStyle/>
        <a:p>
          <a:endParaRPr lang="en-US"/>
        </a:p>
      </dgm:t>
    </dgm:pt>
    <dgm:pt modelId="{A7EF5BE4-44B6-43B3-8CBC-E220D56721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ФИНАЛНИ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ТРОШКОВНИ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ЦЕНТАР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C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(Клничко одељење)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C7ADFC61-4FBB-4771-87AD-4F15CAA84B4E}" type="parTrans" cxnId="{91CD382E-7928-45CB-83DE-98D8FC2EBD9D}">
      <dgm:prSet/>
      <dgm:spPr/>
      <dgm:t>
        <a:bodyPr/>
        <a:lstStyle/>
        <a:p>
          <a:endParaRPr lang="en-US"/>
        </a:p>
      </dgm:t>
    </dgm:pt>
    <dgm:pt modelId="{D6C0D6F7-8DC5-43DB-8DEB-7898A72BD604}" type="sibTrans" cxnId="{91CD382E-7928-45CB-83DE-98D8FC2EBD9D}">
      <dgm:prSet/>
      <dgm:spPr/>
      <dgm:t>
        <a:bodyPr/>
        <a:lstStyle/>
        <a:p>
          <a:endParaRPr lang="en-US"/>
        </a:p>
      </dgm:t>
    </dgm:pt>
    <dgm:pt modelId="{6687DC26-73FE-49C5-8AE3-B047801E28B0}" type="pres">
      <dgm:prSet presAssocID="{C5642FB2-28B3-4427-A39E-56116E2305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BA0CD1-0BD4-40F9-8C3C-467603062F90}" type="pres">
      <dgm:prSet presAssocID="{A56EE782-7C1F-4BDE-9D44-B52E5CA1A525}" presName="hierRoot1" presStyleCnt="0">
        <dgm:presLayoutVars>
          <dgm:hierBranch/>
        </dgm:presLayoutVars>
      </dgm:prSet>
      <dgm:spPr/>
    </dgm:pt>
    <dgm:pt modelId="{AA7C4D4F-E8F0-4A35-ADFB-6DBD18661416}" type="pres">
      <dgm:prSet presAssocID="{A56EE782-7C1F-4BDE-9D44-B52E5CA1A525}" presName="rootComposite1" presStyleCnt="0"/>
      <dgm:spPr/>
    </dgm:pt>
    <dgm:pt modelId="{B13F057A-F39D-48AA-9B7D-B5C813CF53D6}" type="pres">
      <dgm:prSet presAssocID="{A56EE782-7C1F-4BDE-9D44-B52E5CA1A52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FC986B-809F-42C7-92AA-0F4634283CBE}" type="pres">
      <dgm:prSet presAssocID="{A56EE782-7C1F-4BDE-9D44-B52E5CA1A52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4CAD6B2-D768-4721-A239-401D83D02A76}" type="pres">
      <dgm:prSet presAssocID="{A56EE782-7C1F-4BDE-9D44-B52E5CA1A525}" presName="hierChild2" presStyleCnt="0"/>
      <dgm:spPr/>
    </dgm:pt>
    <dgm:pt modelId="{042F3D22-1C3F-4FC8-B872-DDF756397797}" type="pres">
      <dgm:prSet presAssocID="{843F155B-A7DF-4767-B38C-EDF120E96EB1}" presName="Name35" presStyleLbl="parChTrans1D2" presStyleIdx="0" presStyleCnt="3"/>
      <dgm:spPr/>
      <dgm:t>
        <a:bodyPr/>
        <a:lstStyle/>
        <a:p>
          <a:endParaRPr lang="en-US"/>
        </a:p>
      </dgm:t>
    </dgm:pt>
    <dgm:pt modelId="{42A9EAD6-3736-4B44-B336-7968432EFFDF}" type="pres">
      <dgm:prSet presAssocID="{93A600DC-8F97-4A49-9031-FA7A22EC5675}" presName="hierRoot2" presStyleCnt="0">
        <dgm:presLayoutVars>
          <dgm:hierBranch/>
        </dgm:presLayoutVars>
      </dgm:prSet>
      <dgm:spPr/>
    </dgm:pt>
    <dgm:pt modelId="{E48C206F-A4EF-46D4-B590-52C8A7BDC196}" type="pres">
      <dgm:prSet presAssocID="{93A600DC-8F97-4A49-9031-FA7A22EC5675}" presName="rootComposite" presStyleCnt="0"/>
      <dgm:spPr/>
    </dgm:pt>
    <dgm:pt modelId="{5167D669-59E5-4652-B2B3-BF47A9CBA7C0}" type="pres">
      <dgm:prSet presAssocID="{93A600DC-8F97-4A49-9031-FA7A22EC5675}" presName="rootText" presStyleLbl="node2" presStyleIdx="0" presStyleCnt="3" custScaleX="1018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C232F-DDB2-4CC3-9FFA-B1E667638C95}" type="pres">
      <dgm:prSet presAssocID="{93A600DC-8F97-4A49-9031-FA7A22EC5675}" presName="rootConnector" presStyleLbl="node2" presStyleIdx="0" presStyleCnt="3"/>
      <dgm:spPr/>
      <dgm:t>
        <a:bodyPr/>
        <a:lstStyle/>
        <a:p>
          <a:endParaRPr lang="en-US"/>
        </a:p>
      </dgm:t>
    </dgm:pt>
    <dgm:pt modelId="{BFD0881C-AE1C-4083-885C-CE6E48958E77}" type="pres">
      <dgm:prSet presAssocID="{93A600DC-8F97-4A49-9031-FA7A22EC5675}" presName="hierChild4" presStyleCnt="0"/>
      <dgm:spPr/>
    </dgm:pt>
    <dgm:pt modelId="{4599BBC8-9B63-4D84-9BF8-C54B3EEFD778}" type="pres">
      <dgm:prSet presAssocID="{93A600DC-8F97-4A49-9031-FA7A22EC5675}" presName="hierChild5" presStyleCnt="0"/>
      <dgm:spPr/>
    </dgm:pt>
    <dgm:pt modelId="{D103BA00-5A39-4091-9958-4769AA3E6E04}" type="pres">
      <dgm:prSet presAssocID="{9BD73BBF-673C-4919-B10A-37304452785D}" presName="Name35" presStyleLbl="parChTrans1D2" presStyleIdx="1" presStyleCnt="3"/>
      <dgm:spPr/>
      <dgm:t>
        <a:bodyPr/>
        <a:lstStyle/>
        <a:p>
          <a:endParaRPr lang="en-US"/>
        </a:p>
      </dgm:t>
    </dgm:pt>
    <dgm:pt modelId="{4297D6B7-B13A-4190-A28C-FC7A8D9AE3C7}" type="pres">
      <dgm:prSet presAssocID="{F5A36A22-2C35-4171-8EE6-76C6AFE44BBF}" presName="hierRoot2" presStyleCnt="0">
        <dgm:presLayoutVars>
          <dgm:hierBranch/>
        </dgm:presLayoutVars>
      </dgm:prSet>
      <dgm:spPr/>
    </dgm:pt>
    <dgm:pt modelId="{E9B19A4A-F9CA-47F7-8748-1E6930B713E8}" type="pres">
      <dgm:prSet presAssocID="{F5A36A22-2C35-4171-8EE6-76C6AFE44BBF}" presName="rootComposite" presStyleCnt="0"/>
      <dgm:spPr/>
    </dgm:pt>
    <dgm:pt modelId="{E1632796-A074-4A8A-826E-9AFD04589F5A}" type="pres">
      <dgm:prSet presAssocID="{F5A36A22-2C35-4171-8EE6-76C6AFE44BBF}" presName="rootText" presStyleLbl="node2" presStyleIdx="1" presStyleCnt="3" custScaleX="97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85A690-0345-43CE-A438-2C339D6FF3CB}" type="pres">
      <dgm:prSet presAssocID="{F5A36A22-2C35-4171-8EE6-76C6AFE44BBF}" presName="rootConnector" presStyleLbl="node2" presStyleIdx="1" presStyleCnt="3"/>
      <dgm:spPr/>
      <dgm:t>
        <a:bodyPr/>
        <a:lstStyle/>
        <a:p>
          <a:endParaRPr lang="en-US"/>
        </a:p>
      </dgm:t>
    </dgm:pt>
    <dgm:pt modelId="{200BB9FC-6A6A-42EB-80B2-A04F69F7E832}" type="pres">
      <dgm:prSet presAssocID="{F5A36A22-2C35-4171-8EE6-76C6AFE44BBF}" presName="hierChild4" presStyleCnt="0"/>
      <dgm:spPr/>
    </dgm:pt>
    <dgm:pt modelId="{B14C76B5-D2AA-4085-B24D-D69E1B931B51}" type="pres">
      <dgm:prSet presAssocID="{F5A36A22-2C35-4171-8EE6-76C6AFE44BBF}" presName="hierChild5" presStyleCnt="0"/>
      <dgm:spPr/>
    </dgm:pt>
    <dgm:pt modelId="{5D67DB3B-F1C6-48CF-837B-7F7CDF275BA3}" type="pres">
      <dgm:prSet presAssocID="{C7ADFC61-4FBB-4771-87AD-4F15CAA84B4E}" presName="Name35" presStyleLbl="parChTrans1D2" presStyleIdx="2" presStyleCnt="3"/>
      <dgm:spPr/>
      <dgm:t>
        <a:bodyPr/>
        <a:lstStyle/>
        <a:p>
          <a:endParaRPr lang="en-US"/>
        </a:p>
      </dgm:t>
    </dgm:pt>
    <dgm:pt modelId="{F7D58ACF-A788-4A1A-B56A-C9C369650A1D}" type="pres">
      <dgm:prSet presAssocID="{A7EF5BE4-44B6-43B3-8CBC-E220D5672157}" presName="hierRoot2" presStyleCnt="0">
        <dgm:presLayoutVars>
          <dgm:hierBranch/>
        </dgm:presLayoutVars>
      </dgm:prSet>
      <dgm:spPr/>
    </dgm:pt>
    <dgm:pt modelId="{FD0A1CD1-88D1-4248-A87E-F73F065888DC}" type="pres">
      <dgm:prSet presAssocID="{A7EF5BE4-44B6-43B3-8CBC-E220D5672157}" presName="rootComposite" presStyleCnt="0"/>
      <dgm:spPr/>
    </dgm:pt>
    <dgm:pt modelId="{AE74C07F-8E5F-42AB-936E-06ED82770CA4}" type="pres">
      <dgm:prSet presAssocID="{A7EF5BE4-44B6-43B3-8CBC-E220D567215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0D6443-9920-49FB-826B-52807AEB5CF7}" type="pres">
      <dgm:prSet presAssocID="{A7EF5BE4-44B6-43B3-8CBC-E220D5672157}" presName="rootConnector" presStyleLbl="node2" presStyleIdx="2" presStyleCnt="3"/>
      <dgm:spPr/>
      <dgm:t>
        <a:bodyPr/>
        <a:lstStyle/>
        <a:p>
          <a:endParaRPr lang="en-US"/>
        </a:p>
      </dgm:t>
    </dgm:pt>
    <dgm:pt modelId="{891602EA-9F6E-4EA1-AB0E-640B4C1BA497}" type="pres">
      <dgm:prSet presAssocID="{A7EF5BE4-44B6-43B3-8CBC-E220D5672157}" presName="hierChild4" presStyleCnt="0"/>
      <dgm:spPr/>
    </dgm:pt>
    <dgm:pt modelId="{6C793302-FE73-4488-B4A4-8287487F2085}" type="pres">
      <dgm:prSet presAssocID="{A7EF5BE4-44B6-43B3-8CBC-E220D5672157}" presName="hierChild5" presStyleCnt="0"/>
      <dgm:spPr/>
    </dgm:pt>
    <dgm:pt modelId="{EE903865-BD97-4687-90C2-775F36DF5BB6}" type="pres">
      <dgm:prSet presAssocID="{A56EE782-7C1F-4BDE-9D44-B52E5CA1A525}" presName="hierChild3" presStyleCnt="0"/>
      <dgm:spPr/>
    </dgm:pt>
  </dgm:ptLst>
  <dgm:cxnLst>
    <dgm:cxn modelId="{25EC4DD6-60C6-4B06-8FDE-39EE3DFECD77}" type="presOf" srcId="{A56EE782-7C1F-4BDE-9D44-B52E5CA1A525}" destId="{B13F057A-F39D-48AA-9B7D-B5C813CF53D6}" srcOrd="0" destOrd="0" presId="urn:microsoft.com/office/officeart/2005/8/layout/orgChart1"/>
    <dgm:cxn modelId="{FF8FECD7-5C5B-4DDF-A3D9-30E98A8621B7}" type="presOf" srcId="{C7ADFC61-4FBB-4771-87AD-4F15CAA84B4E}" destId="{5D67DB3B-F1C6-48CF-837B-7F7CDF275BA3}" srcOrd="0" destOrd="0" presId="urn:microsoft.com/office/officeart/2005/8/layout/orgChart1"/>
    <dgm:cxn modelId="{4B7AA76B-3CD4-4A3B-98D9-558377634116}" type="presOf" srcId="{A56EE782-7C1F-4BDE-9D44-B52E5CA1A525}" destId="{A2FC986B-809F-42C7-92AA-0F4634283CBE}" srcOrd="1" destOrd="0" presId="urn:microsoft.com/office/officeart/2005/8/layout/orgChart1"/>
    <dgm:cxn modelId="{D53DECEB-6FB0-4911-8EC0-562A2B1A1566}" type="presOf" srcId="{C5642FB2-28B3-4427-A39E-56116E230593}" destId="{6687DC26-73FE-49C5-8AE3-B047801E28B0}" srcOrd="0" destOrd="0" presId="urn:microsoft.com/office/officeart/2005/8/layout/orgChart1"/>
    <dgm:cxn modelId="{0B4E2358-794F-4DC2-BAEA-F16FBDA521E2}" type="presOf" srcId="{9BD73BBF-673C-4919-B10A-37304452785D}" destId="{D103BA00-5A39-4091-9958-4769AA3E6E04}" srcOrd="0" destOrd="0" presId="urn:microsoft.com/office/officeart/2005/8/layout/orgChart1"/>
    <dgm:cxn modelId="{91CD382E-7928-45CB-83DE-98D8FC2EBD9D}" srcId="{A56EE782-7C1F-4BDE-9D44-B52E5CA1A525}" destId="{A7EF5BE4-44B6-43B3-8CBC-E220D5672157}" srcOrd="2" destOrd="0" parTransId="{C7ADFC61-4FBB-4771-87AD-4F15CAA84B4E}" sibTransId="{D6C0D6F7-8DC5-43DB-8DEB-7898A72BD604}"/>
    <dgm:cxn modelId="{1913B815-B43A-43BB-95B0-4F0815820C5A}" type="presOf" srcId="{A7EF5BE4-44B6-43B3-8CBC-E220D5672157}" destId="{AE74C07F-8E5F-42AB-936E-06ED82770CA4}" srcOrd="0" destOrd="0" presId="urn:microsoft.com/office/officeart/2005/8/layout/orgChart1"/>
    <dgm:cxn modelId="{CB5F38CB-CD66-4386-A2EC-7A8CA65ED88B}" type="presOf" srcId="{93A600DC-8F97-4A49-9031-FA7A22EC5675}" destId="{73BC232F-DDB2-4CC3-9FFA-B1E667638C95}" srcOrd="1" destOrd="0" presId="urn:microsoft.com/office/officeart/2005/8/layout/orgChart1"/>
    <dgm:cxn modelId="{B6698488-1F70-42F3-AD6B-323BD27B8351}" type="presOf" srcId="{843F155B-A7DF-4767-B38C-EDF120E96EB1}" destId="{042F3D22-1C3F-4FC8-B872-DDF756397797}" srcOrd="0" destOrd="0" presId="urn:microsoft.com/office/officeart/2005/8/layout/orgChart1"/>
    <dgm:cxn modelId="{65D35BDE-A6C2-446A-9EE0-CC30E42D1B46}" type="presOf" srcId="{A7EF5BE4-44B6-43B3-8CBC-E220D5672157}" destId="{5B0D6443-9920-49FB-826B-52807AEB5CF7}" srcOrd="1" destOrd="0" presId="urn:microsoft.com/office/officeart/2005/8/layout/orgChart1"/>
    <dgm:cxn modelId="{B29E5A26-8C5B-402E-BCC6-D509D0C11324}" srcId="{A56EE782-7C1F-4BDE-9D44-B52E5CA1A525}" destId="{F5A36A22-2C35-4171-8EE6-76C6AFE44BBF}" srcOrd="1" destOrd="0" parTransId="{9BD73BBF-673C-4919-B10A-37304452785D}" sibTransId="{878F5437-C732-4C4C-8CC6-3B05B51DAC6B}"/>
    <dgm:cxn modelId="{B192B7F7-8213-487B-AD0F-A9505BE41B09}" srcId="{C5642FB2-28B3-4427-A39E-56116E230593}" destId="{A56EE782-7C1F-4BDE-9D44-B52E5CA1A525}" srcOrd="0" destOrd="0" parTransId="{F102528A-07FD-410B-BBC2-6C7A2BE00B1A}" sibTransId="{91A76E5C-BB86-409A-ABE6-D5AA55145F6A}"/>
    <dgm:cxn modelId="{80127231-AFA6-4DB2-B565-47B33F154F19}" type="presOf" srcId="{F5A36A22-2C35-4171-8EE6-76C6AFE44BBF}" destId="{2D85A690-0345-43CE-A438-2C339D6FF3CB}" srcOrd="1" destOrd="0" presId="urn:microsoft.com/office/officeart/2005/8/layout/orgChart1"/>
    <dgm:cxn modelId="{47F40D24-3816-4F0B-8C0C-29E1515F0649}" type="presOf" srcId="{F5A36A22-2C35-4171-8EE6-76C6AFE44BBF}" destId="{E1632796-A074-4A8A-826E-9AFD04589F5A}" srcOrd="0" destOrd="0" presId="urn:microsoft.com/office/officeart/2005/8/layout/orgChart1"/>
    <dgm:cxn modelId="{170006B8-1F88-41CA-A0AE-E4DCF8C37A76}" type="presOf" srcId="{93A600DC-8F97-4A49-9031-FA7A22EC5675}" destId="{5167D669-59E5-4652-B2B3-BF47A9CBA7C0}" srcOrd="0" destOrd="0" presId="urn:microsoft.com/office/officeart/2005/8/layout/orgChart1"/>
    <dgm:cxn modelId="{05003340-3017-4FB5-87AA-BADC2BF00057}" srcId="{A56EE782-7C1F-4BDE-9D44-B52E5CA1A525}" destId="{93A600DC-8F97-4A49-9031-FA7A22EC5675}" srcOrd="0" destOrd="0" parTransId="{843F155B-A7DF-4767-B38C-EDF120E96EB1}" sibTransId="{28012003-A1CF-43C6-8F0F-BF7D841F1921}"/>
    <dgm:cxn modelId="{ED6DC338-D911-40A3-A7AD-891A3315D0DF}" type="presParOf" srcId="{6687DC26-73FE-49C5-8AE3-B047801E28B0}" destId="{BBBA0CD1-0BD4-40F9-8C3C-467603062F90}" srcOrd="0" destOrd="0" presId="urn:microsoft.com/office/officeart/2005/8/layout/orgChart1"/>
    <dgm:cxn modelId="{90BDAAA0-E2F7-4829-B472-8404395969E1}" type="presParOf" srcId="{BBBA0CD1-0BD4-40F9-8C3C-467603062F90}" destId="{AA7C4D4F-E8F0-4A35-ADFB-6DBD18661416}" srcOrd="0" destOrd="0" presId="urn:microsoft.com/office/officeart/2005/8/layout/orgChart1"/>
    <dgm:cxn modelId="{2167D276-B56C-4BFE-A6A4-B4576C64829A}" type="presParOf" srcId="{AA7C4D4F-E8F0-4A35-ADFB-6DBD18661416}" destId="{B13F057A-F39D-48AA-9B7D-B5C813CF53D6}" srcOrd="0" destOrd="0" presId="urn:microsoft.com/office/officeart/2005/8/layout/orgChart1"/>
    <dgm:cxn modelId="{A2789E0D-BE9E-4A2E-9B3C-7E8B0BD0A901}" type="presParOf" srcId="{AA7C4D4F-E8F0-4A35-ADFB-6DBD18661416}" destId="{A2FC986B-809F-42C7-92AA-0F4634283CBE}" srcOrd="1" destOrd="0" presId="urn:microsoft.com/office/officeart/2005/8/layout/orgChart1"/>
    <dgm:cxn modelId="{E0464E62-612B-4B21-AA20-9A6B3B3A27A8}" type="presParOf" srcId="{BBBA0CD1-0BD4-40F9-8C3C-467603062F90}" destId="{34CAD6B2-D768-4721-A239-401D83D02A76}" srcOrd="1" destOrd="0" presId="urn:microsoft.com/office/officeart/2005/8/layout/orgChart1"/>
    <dgm:cxn modelId="{05C5040F-0AF8-49BB-91C9-7F1030C2BB9D}" type="presParOf" srcId="{34CAD6B2-D768-4721-A239-401D83D02A76}" destId="{042F3D22-1C3F-4FC8-B872-DDF756397797}" srcOrd="0" destOrd="0" presId="urn:microsoft.com/office/officeart/2005/8/layout/orgChart1"/>
    <dgm:cxn modelId="{87618EF6-051A-4D9D-B42F-0499C5883605}" type="presParOf" srcId="{34CAD6B2-D768-4721-A239-401D83D02A76}" destId="{42A9EAD6-3736-4B44-B336-7968432EFFDF}" srcOrd="1" destOrd="0" presId="urn:microsoft.com/office/officeart/2005/8/layout/orgChart1"/>
    <dgm:cxn modelId="{03362184-2D53-4060-95F3-82D36855008C}" type="presParOf" srcId="{42A9EAD6-3736-4B44-B336-7968432EFFDF}" destId="{E48C206F-A4EF-46D4-B590-52C8A7BDC196}" srcOrd="0" destOrd="0" presId="urn:microsoft.com/office/officeart/2005/8/layout/orgChart1"/>
    <dgm:cxn modelId="{0880DBDC-BE29-46EF-880C-B8796E76D20B}" type="presParOf" srcId="{E48C206F-A4EF-46D4-B590-52C8A7BDC196}" destId="{5167D669-59E5-4652-B2B3-BF47A9CBA7C0}" srcOrd="0" destOrd="0" presId="urn:microsoft.com/office/officeart/2005/8/layout/orgChart1"/>
    <dgm:cxn modelId="{6614D589-F8F5-44C1-9612-EC37D7525BDC}" type="presParOf" srcId="{E48C206F-A4EF-46D4-B590-52C8A7BDC196}" destId="{73BC232F-DDB2-4CC3-9FFA-B1E667638C95}" srcOrd="1" destOrd="0" presId="urn:microsoft.com/office/officeart/2005/8/layout/orgChart1"/>
    <dgm:cxn modelId="{A7CEB784-08FB-4862-9FDF-F20329E04C67}" type="presParOf" srcId="{42A9EAD6-3736-4B44-B336-7968432EFFDF}" destId="{BFD0881C-AE1C-4083-885C-CE6E48958E77}" srcOrd="1" destOrd="0" presId="urn:microsoft.com/office/officeart/2005/8/layout/orgChart1"/>
    <dgm:cxn modelId="{8042817E-748C-4F96-8543-0E0D2835859F}" type="presParOf" srcId="{42A9EAD6-3736-4B44-B336-7968432EFFDF}" destId="{4599BBC8-9B63-4D84-9BF8-C54B3EEFD778}" srcOrd="2" destOrd="0" presId="urn:microsoft.com/office/officeart/2005/8/layout/orgChart1"/>
    <dgm:cxn modelId="{7ABF68C7-2C3B-4A14-A28F-C0EAE2691C46}" type="presParOf" srcId="{34CAD6B2-D768-4721-A239-401D83D02A76}" destId="{D103BA00-5A39-4091-9958-4769AA3E6E04}" srcOrd="2" destOrd="0" presId="urn:microsoft.com/office/officeart/2005/8/layout/orgChart1"/>
    <dgm:cxn modelId="{238B610C-F2B9-43B3-9C7A-7648AE3331F1}" type="presParOf" srcId="{34CAD6B2-D768-4721-A239-401D83D02A76}" destId="{4297D6B7-B13A-4190-A28C-FC7A8D9AE3C7}" srcOrd="3" destOrd="0" presId="urn:microsoft.com/office/officeart/2005/8/layout/orgChart1"/>
    <dgm:cxn modelId="{E43413DD-F04E-49FE-A156-F06C8B5C1964}" type="presParOf" srcId="{4297D6B7-B13A-4190-A28C-FC7A8D9AE3C7}" destId="{E9B19A4A-F9CA-47F7-8748-1E6930B713E8}" srcOrd="0" destOrd="0" presId="urn:microsoft.com/office/officeart/2005/8/layout/orgChart1"/>
    <dgm:cxn modelId="{FEF78420-D9E2-4307-BB1C-996D1CD63A55}" type="presParOf" srcId="{E9B19A4A-F9CA-47F7-8748-1E6930B713E8}" destId="{E1632796-A074-4A8A-826E-9AFD04589F5A}" srcOrd="0" destOrd="0" presId="urn:microsoft.com/office/officeart/2005/8/layout/orgChart1"/>
    <dgm:cxn modelId="{274AD99B-15A6-49E5-80C4-458C47E3C961}" type="presParOf" srcId="{E9B19A4A-F9CA-47F7-8748-1E6930B713E8}" destId="{2D85A690-0345-43CE-A438-2C339D6FF3CB}" srcOrd="1" destOrd="0" presId="urn:microsoft.com/office/officeart/2005/8/layout/orgChart1"/>
    <dgm:cxn modelId="{2B80ACF5-AB43-45B1-82A6-6FB3AC421C05}" type="presParOf" srcId="{4297D6B7-B13A-4190-A28C-FC7A8D9AE3C7}" destId="{200BB9FC-6A6A-42EB-80B2-A04F69F7E832}" srcOrd="1" destOrd="0" presId="urn:microsoft.com/office/officeart/2005/8/layout/orgChart1"/>
    <dgm:cxn modelId="{B4009B0A-BED6-43DE-83B4-A58CF61CA80B}" type="presParOf" srcId="{4297D6B7-B13A-4190-A28C-FC7A8D9AE3C7}" destId="{B14C76B5-D2AA-4085-B24D-D69E1B931B51}" srcOrd="2" destOrd="0" presId="urn:microsoft.com/office/officeart/2005/8/layout/orgChart1"/>
    <dgm:cxn modelId="{18C2CB6D-8EE5-4EC4-9C02-535F70FE8DD6}" type="presParOf" srcId="{34CAD6B2-D768-4721-A239-401D83D02A76}" destId="{5D67DB3B-F1C6-48CF-837B-7F7CDF275BA3}" srcOrd="4" destOrd="0" presId="urn:microsoft.com/office/officeart/2005/8/layout/orgChart1"/>
    <dgm:cxn modelId="{9D774BB1-BF16-44AB-97C6-8474708686AF}" type="presParOf" srcId="{34CAD6B2-D768-4721-A239-401D83D02A76}" destId="{F7D58ACF-A788-4A1A-B56A-C9C369650A1D}" srcOrd="5" destOrd="0" presId="urn:microsoft.com/office/officeart/2005/8/layout/orgChart1"/>
    <dgm:cxn modelId="{296BA194-990F-43BA-8EF7-7C489E2BB5F4}" type="presParOf" srcId="{F7D58ACF-A788-4A1A-B56A-C9C369650A1D}" destId="{FD0A1CD1-88D1-4248-A87E-F73F065888DC}" srcOrd="0" destOrd="0" presId="urn:microsoft.com/office/officeart/2005/8/layout/orgChart1"/>
    <dgm:cxn modelId="{D61CDF5C-67C7-42D2-87C4-89112F37E9D4}" type="presParOf" srcId="{FD0A1CD1-88D1-4248-A87E-F73F065888DC}" destId="{AE74C07F-8E5F-42AB-936E-06ED82770CA4}" srcOrd="0" destOrd="0" presId="urn:microsoft.com/office/officeart/2005/8/layout/orgChart1"/>
    <dgm:cxn modelId="{F8DEDA55-3202-433A-9106-7918DAC782D8}" type="presParOf" srcId="{FD0A1CD1-88D1-4248-A87E-F73F065888DC}" destId="{5B0D6443-9920-49FB-826B-52807AEB5CF7}" srcOrd="1" destOrd="0" presId="urn:microsoft.com/office/officeart/2005/8/layout/orgChart1"/>
    <dgm:cxn modelId="{913EFC02-BBAD-49E2-8F20-04BF07329D32}" type="presParOf" srcId="{F7D58ACF-A788-4A1A-B56A-C9C369650A1D}" destId="{891602EA-9F6E-4EA1-AB0E-640B4C1BA497}" srcOrd="1" destOrd="0" presId="urn:microsoft.com/office/officeart/2005/8/layout/orgChart1"/>
    <dgm:cxn modelId="{7D721CAE-BB91-4FC5-89A5-1485ED0E36E6}" type="presParOf" srcId="{F7D58ACF-A788-4A1A-B56A-C9C369650A1D}" destId="{6C793302-FE73-4488-B4A4-8287487F2085}" srcOrd="2" destOrd="0" presId="urn:microsoft.com/office/officeart/2005/8/layout/orgChart1"/>
    <dgm:cxn modelId="{FB1E5E22-F03B-4EF3-B93A-465795436DD3}" type="presParOf" srcId="{BBBA0CD1-0BD4-40F9-8C3C-467603062F90}" destId="{EE903865-BD97-4687-90C2-775F36DF5BB6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4B5DFC-AB41-4972-92E8-3E4448C5EFB0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7A75DB-7EF9-4BD3-B429-42057EF8D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2B19B-D828-4C66-B8A7-018DA3D76CFD}" type="slidenum">
              <a:rPr lang="en-GB" altLang="en-US" smtClean="0">
                <a:latin typeface="Arial" charset="0"/>
              </a:rPr>
              <a:pPr/>
              <a:t>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smtClean="0"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1000" smtClean="0">
                <a:latin typeface="Arial" charset="0"/>
                <a:ea typeface="ＭＳ Ｐゴシック" pitchFamily="34" charset="-128"/>
                <a:cs typeface="Arial" charset="0"/>
              </a:rPr>
              <a:t>Већина европских земаља користи систем финансирања по Дијагностички сродним групама.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1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1000" smtClean="0">
                <a:latin typeface="Arial" charset="0"/>
                <a:ea typeface="ＭＳ Ｐゴシック" pitchFamily="34" charset="-128"/>
                <a:cs typeface="Arial" charset="0"/>
              </a:rPr>
              <a:t>Све земље у нашем окружењу усвојиле су аустралијски систем ДСГ, што је значајно са аспекта поређења рада установа на истом нивоу здравствене заштите.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1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1000" smtClean="0">
                <a:latin typeface="Arial" charset="0"/>
                <a:ea typeface="ＭＳ Ｐゴシック" pitchFamily="34" charset="-128"/>
                <a:cs typeface="Arial" charset="0"/>
              </a:rPr>
              <a:t>Увођење система ДСГ предвиђено је Планом развоја здравствене заштите Републике Србије, усвојеним од стране Народне скупштине РС, у новембру 2010.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1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1000" smtClean="0">
                <a:latin typeface="Arial" charset="0"/>
                <a:ea typeface="ＭＳ Ｐゴシック" pitchFamily="34" charset="-128"/>
                <a:cs typeface="Arial" charset="0"/>
              </a:rPr>
              <a:t>Предности ДСГ система су да мотивише смањивање трошкова по болеснику кроз: 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1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1000" smtClean="0">
                <a:latin typeface="Arial" charset="0"/>
                <a:ea typeface="ＭＳ Ｐゴシック" pitchFamily="34" charset="-128"/>
                <a:cs typeface="Arial" charset="0"/>
              </a:rPr>
              <a:t>- Скраћивање времена хоспитализације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000" smtClean="0">
                <a:latin typeface="Arial" charset="0"/>
                <a:ea typeface="ＭＳ Ｐゴシック" pitchFamily="34" charset="-128"/>
                <a:cs typeface="Arial" charset="0"/>
              </a:rPr>
              <a:t>- Усмеравање на дневно болничко лечење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1000" smtClean="0">
                <a:latin typeface="Arial" charset="0"/>
                <a:ea typeface="ＭＳ Ｐゴシック" pitchFamily="34" charset="-128"/>
                <a:cs typeface="Arial" charset="0"/>
              </a:rPr>
              <a:t>- Смањивање броја дијагностичких и терапијских процедура</a:t>
            </a:r>
          </a:p>
          <a:p>
            <a:pPr algn="just" eaLnBrk="1" hangingPunct="1">
              <a:spcBef>
                <a:spcPct val="0"/>
              </a:spcBef>
            </a:pPr>
            <a:endParaRPr lang="en-US" altLang="en-US" sz="10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en-US" sz="1000" smtClean="0">
                <a:latin typeface="Arial" charset="0"/>
                <a:ea typeface="ＭＳ Ｐゴシック" pitchFamily="34" charset="-128"/>
                <a:cs typeface="Arial" charset="0"/>
              </a:rPr>
              <a:t>Такође, систем ДСГ омогућава детаљно праћење и упоређивање болничког пословања, као и праведнију расподелу средстава између болница.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en-US" altLang="en-US" sz="11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en-US" altLang="en-US" sz="14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altLang="en-US" sz="14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FE44D1-203F-4998-B7BC-8792D5DCFE58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b="1" smtClean="0">
                <a:latin typeface="Arial" charset="0"/>
                <a:cs typeface="Arial" charset="0"/>
              </a:rPr>
              <a:t>Промена начина извештавања има за циљ добијање квалитетних, прецизних и доступних података што је предуслов за груписање болнички лечених пацијената по систему ДСГ.</a:t>
            </a:r>
          </a:p>
          <a:p>
            <a:pPr algn="just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Следећа фаза је промена начина планирања и уговарања, када ће се планирати и уговарати на основу дијагностички сродних група, а не на основу броја уговорених процедура. </a:t>
            </a:r>
          </a:p>
          <a:p>
            <a:pPr algn="just"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Тек када почне финансирање по дијагностички сродним групама можемо говорити о потпуној имплементацији система ДСГ.  </a:t>
            </a:r>
          </a:p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8219C8-941B-4A8A-94A2-97A5139C3E27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Новооткривена болест се шифрира као</a:t>
            </a:r>
            <a:r>
              <a:rPr lang="sl-SI" b="1" smtClean="0"/>
              <a:t> </a:t>
            </a:r>
            <a:r>
              <a:rPr lang="ru-RU" b="1" smtClean="0"/>
              <a:t>ОУХ</a:t>
            </a:r>
            <a:endParaRPr lang="en-US" smtClean="0"/>
          </a:p>
          <a:p>
            <a:r>
              <a:rPr lang="en-US" smtClean="0"/>
              <a:t>Проблем/симптом </a:t>
            </a:r>
            <a:r>
              <a:rPr lang="en-US" b="1" smtClean="0"/>
              <a:t>се шифрира као пратећа дијагноза</a:t>
            </a: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3F0EB0-BF4E-4EED-B9D0-555FD9C9A634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Pacijent je primljen u bolnicu sa nekim simptomom koji je tretiran tokom hospitalizacije a osnovna bolest je već poznata od ranije</a:t>
            </a:r>
          </a:p>
          <a:p>
            <a:r>
              <a:rPr lang="ru-RU" b="1" smtClean="0"/>
              <a:t>Као</a:t>
            </a:r>
            <a:r>
              <a:rPr lang="sl-SI" b="1" smtClean="0"/>
              <a:t> </a:t>
            </a:r>
            <a:r>
              <a:rPr lang="ru-RU" b="1" smtClean="0"/>
              <a:t>основни</a:t>
            </a:r>
            <a:r>
              <a:rPr lang="sl-SI" b="1" smtClean="0"/>
              <a:t> </a:t>
            </a:r>
            <a:r>
              <a:rPr lang="ru-RU" b="1" smtClean="0"/>
              <a:t>узрок</a:t>
            </a:r>
            <a:r>
              <a:rPr lang="sl-SI" b="1" smtClean="0"/>
              <a:t> </a:t>
            </a:r>
            <a:r>
              <a:rPr lang="ru-RU" b="1" smtClean="0"/>
              <a:t>хоспитализације</a:t>
            </a:r>
            <a:r>
              <a:rPr lang="sl-SI" b="1" smtClean="0"/>
              <a:t> </a:t>
            </a:r>
            <a:r>
              <a:rPr lang="ru-RU" b="1" smtClean="0"/>
              <a:t>шифрирати</a:t>
            </a:r>
            <a:r>
              <a:rPr lang="en-US" b="1" smtClean="0"/>
              <a:t> </a:t>
            </a:r>
            <a:r>
              <a:rPr lang="ru-RU" b="1" smtClean="0"/>
              <a:t>проблем</a:t>
            </a:r>
            <a:r>
              <a:rPr lang="sl-SI" b="1" smtClean="0"/>
              <a:t>/</a:t>
            </a:r>
            <a:r>
              <a:rPr lang="ru-RU" b="1" smtClean="0"/>
              <a:t>симптом</a:t>
            </a:r>
            <a:r>
              <a:rPr lang="sl-SI" b="1" smtClean="0"/>
              <a:t>,</a:t>
            </a:r>
            <a:endParaRPr lang="en-US" b="1" smtClean="0"/>
          </a:p>
          <a:p>
            <a:r>
              <a:rPr lang="ru-RU" b="1" smtClean="0"/>
              <a:t>а</a:t>
            </a:r>
            <a:r>
              <a:rPr lang="sl-SI" b="1" smtClean="0"/>
              <a:t> </a:t>
            </a:r>
            <a:r>
              <a:rPr lang="ru-RU" b="1" smtClean="0"/>
              <a:t>основна болест</a:t>
            </a:r>
            <a:r>
              <a:rPr lang="sl-SI" b="1" smtClean="0"/>
              <a:t> </a:t>
            </a:r>
            <a:r>
              <a:rPr lang="en-US" b="1" smtClean="0"/>
              <a:t>се </a:t>
            </a:r>
            <a:r>
              <a:rPr lang="ru-RU" b="1" smtClean="0"/>
              <a:t>шифрира</a:t>
            </a:r>
            <a:r>
              <a:rPr lang="sl-SI" b="1" smtClean="0"/>
              <a:t> </a:t>
            </a:r>
            <a:r>
              <a:rPr lang="ru-RU" b="1" smtClean="0"/>
              <a:t>као</a:t>
            </a:r>
            <a:r>
              <a:rPr lang="sl-SI" b="1" smtClean="0"/>
              <a:t> </a:t>
            </a:r>
            <a:r>
              <a:rPr lang="ru-RU" b="1" smtClean="0"/>
              <a:t>пратећа</a:t>
            </a:r>
            <a:r>
              <a:rPr lang="sl-SI" b="1" smtClean="0"/>
              <a:t> </a:t>
            </a:r>
            <a:r>
              <a:rPr lang="ru-RU" b="1" smtClean="0"/>
              <a:t>дијагноза</a:t>
            </a:r>
            <a:endParaRPr lang="en-US" b="1" smtClean="0"/>
          </a:p>
          <a:p>
            <a:endParaRPr lang="en-US" smtClean="0"/>
          </a:p>
          <a:p>
            <a:r>
              <a:rPr lang="en-US" b="1" smtClean="0"/>
              <a:t>Новооткривена болест се шифрира као</a:t>
            </a:r>
            <a:r>
              <a:rPr lang="sl-SI" b="1" smtClean="0"/>
              <a:t> </a:t>
            </a:r>
            <a:r>
              <a:rPr lang="ru-RU" b="1" smtClean="0"/>
              <a:t>ОУХ</a:t>
            </a:r>
            <a:endParaRPr lang="en-US" smtClean="0"/>
          </a:p>
          <a:p>
            <a:r>
              <a:rPr lang="en-US" smtClean="0"/>
              <a:t>Проблем/симптом </a:t>
            </a:r>
            <a:r>
              <a:rPr lang="en-US" b="1" smtClean="0"/>
              <a:t>се шифрира као пратећа дијагноза</a:t>
            </a: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056C11-9FBA-4082-A75F-19F3AC57F51F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У складу са медицинским принципима</a:t>
            </a:r>
          </a:p>
          <a:p>
            <a:r>
              <a:rPr lang="en-US" smtClean="0"/>
              <a:t>средствима потрођеним за леченје</a:t>
            </a:r>
          </a:p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FAF766-2089-4B82-9316-91A909F107DA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FA2DC6-64ED-4508-954C-752BBBB8795A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D66CCD-7D99-4517-B9FB-78266E227867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Potrebno je šifrirati sve procedure ( i terapијска i dijagnostičke) izvršene na pacijentu tokom boravka u bolnici-tokom jedne epizode hospitalizacije.</a:t>
            </a:r>
          </a:p>
          <a:p>
            <a:r>
              <a:rPr lang="en-US" smtClean="0"/>
              <a:t>U poslednje vreme je teško napraviti razliku između hirurških i nehirurških intervencija.</a:t>
            </a:r>
          </a:p>
          <a:p>
            <a:r>
              <a:rPr lang="en-US" smtClean="0"/>
              <a:t>Primer su endoskopske intervencije i interventna radiologija, koje iako invazivne nisu hirurške.</a:t>
            </a:r>
          </a:p>
          <a:p>
            <a:r>
              <a:rPr lang="en-US" smtClean="0"/>
              <a:t>Potrebno je šifrirati svaku intervenciju s tim </a:t>
            </a:r>
            <a:r>
              <a:rPr lang="en-US" b="1" smtClean="0"/>
              <a:t>što one koje su hirurške šifriraju se prve</a:t>
            </a:r>
            <a:r>
              <a:rPr lang="en-US" smtClean="0"/>
              <a:t> ( mada to ne utiče na razvrstavanje u DSG).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122C75-F1B4-4BEB-A778-64912D9D58AF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Основне карактеристике номенклатуре услуга (процедура)</a:t>
            </a:r>
          </a:p>
          <a:p>
            <a:r>
              <a:rPr lang="en-US" smtClean="0"/>
              <a:t>1.ниво-анатомска регија</a:t>
            </a:r>
          </a:p>
          <a:p>
            <a:r>
              <a:rPr lang="en-US" smtClean="0"/>
              <a:t>2.</a:t>
            </a:r>
          </a:p>
          <a:p>
            <a:r>
              <a:rPr lang="en-US" smtClean="0"/>
              <a:t>3.</a:t>
            </a:r>
          </a:p>
          <a:p>
            <a:r>
              <a:rPr lang="en-US" smtClean="0"/>
              <a:t>4.</a:t>
            </a:r>
          </a:p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B7F3B7-DE72-41C5-84F2-ED848650B1CF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Izvori podataka za DSG grupiranje su pacijentovi medicinski podaci koji se rutinski sakupljaju prilikom otpusta iz bolnice. Podatke u DSG skupine razvrstava kompjuterski sustav pod nazivom “grouper” </a:t>
            </a:r>
          </a:p>
          <a:p>
            <a:endParaRPr lang="en-US" smtClean="0"/>
          </a:p>
          <a:p>
            <a:r>
              <a:rPr lang="en-US" smtClean="0"/>
              <a:t>Sve glavne dijagnoze su grupirane u </a:t>
            </a:r>
            <a:r>
              <a:rPr lang="en-US" b="1" smtClean="0"/>
              <a:t>23 glavna razreda dijagnoza (Major Diagnostic Categories - MDC) </a:t>
            </a:r>
          </a:p>
          <a:p>
            <a:r>
              <a:rPr lang="en-US" smtClean="0"/>
              <a:t>MDC su stvorene od strane komisija kliničara radi osiguranja kliničke konzistentnosti. Obično predstavljaju tjelesni sustav, primjerice probavni sustav. </a:t>
            </a:r>
          </a:p>
          <a:p>
            <a:r>
              <a:rPr lang="pl-PL" smtClean="0"/>
              <a:t>Svaka MDC je podijeljena u 2 (ili 3) podskupine </a:t>
            </a:r>
          </a:p>
          <a:p>
            <a:pPr lvl="1"/>
            <a:r>
              <a:rPr lang="sv-SE" smtClean="0"/>
              <a:t>Kirurška – DSG prema glavnom postupku </a:t>
            </a:r>
          </a:p>
          <a:p>
            <a:pPr lvl="1"/>
            <a:r>
              <a:rPr lang="sv-SE" smtClean="0"/>
              <a:t>Medicinska – DSG prema glavnoj dijagnozi </a:t>
            </a:r>
          </a:p>
          <a:p>
            <a:pPr lvl="1"/>
            <a:r>
              <a:rPr lang="en-US" smtClean="0"/>
              <a:t>Ostalo – DSG prema značajnom neoperativnom postupku </a:t>
            </a:r>
          </a:p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050390-F901-4F6F-94C9-668A0F8BA2A6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050" dirty="0" smtClean="0">
                <a:latin typeface="Arial" charset="0"/>
                <a:cs typeface="Arial" charset="0"/>
              </a:rPr>
              <a:t>Промена начина извештавања има за циљ добијање квалитетних, прецизних и доступних података што је предуслов за груписање болнички лечених пацијената по систему ДСГ.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1050" dirty="0" smtClean="0"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050" dirty="0" smtClean="0">
                <a:latin typeface="Arial" charset="0"/>
                <a:cs typeface="Arial" charset="0"/>
              </a:rPr>
              <a:t>Следећа фаза је промена начина планирања и уговарања, када ће се планирати и уговарати на основу дијагностички сродних група, а не на основу броја уговорених процедура.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1050" dirty="0" smtClean="0"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050" dirty="0" smtClean="0">
                <a:latin typeface="Arial" charset="0"/>
                <a:cs typeface="Arial" charset="0"/>
              </a:rPr>
              <a:t>Тек када почне финансирање по дијагностички сродним групама можемо говорити о потпуној имплементацији система ДСГ.  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A8F4C1-D21E-4C39-AC3D-97DB2BC8D8E4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ПРИМЕРИ......из књиге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9BF2BE-CBD2-4823-BEF2-39C7FB509427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D81478-ECF9-4D85-BD9E-8176D5746442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Допунити из књиге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B931E2-1684-4D76-A835-96FBE8632F51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71E89C-D9A0-4206-B0D8-C242F13B3EE3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94C579-0057-4C8D-BD56-AF75566BFBB1}" type="slidenum">
              <a:rPr lang="en-US" altLang="en-US" smtClean="0"/>
              <a:pPr/>
              <a:t>77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050" dirty="0" smtClean="0">
                <a:latin typeface="Arial" charset="0"/>
                <a:cs typeface="Arial" charset="0"/>
              </a:rPr>
              <a:t>Промена начина извештавања има за циљ добијање квалитетних, прецизних и доступних података што је предуслов за груписање болнички лечених пацијената по систему ДСГ.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1050" dirty="0" smtClean="0"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050" dirty="0" smtClean="0">
                <a:latin typeface="Arial" charset="0"/>
                <a:cs typeface="Arial" charset="0"/>
              </a:rPr>
              <a:t>Следећа фаза је промена начина планирања и уговарања, када ће се планирати и уговарати на основу дијагностички сродних група, а не на основу броја уговорених процедура.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Cyrl-RS" sz="1050" dirty="0" smtClean="0"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050" dirty="0" smtClean="0">
                <a:latin typeface="Arial" charset="0"/>
                <a:cs typeface="Arial" charset="0"/>
              </a:rPr>
              <a:t>Тек када почне финансирање по дијагностички сродним групама можемо говорити о потпуној имплементацији система ДСГ.  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89CC7C-BA67-471D-9596-FF2B3F69811F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52F590-618F-494D-8602-C9B6C99E09D0}" type="slidenum">
              <a:rPr lang="en-GB" altLang="en-US" smtClean="0">
                <a:latin typeface="Arial" charset="0"/>
              </a:rPr>
              <a:pPr/>
              <a:t>11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0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050" dirty="0" smtClean="0">
                <a:latin typeface="Arial" charset="0"/>
                <a:cs typeface="Arial" charset="0"/>
              </a:rPr>
              <a:t>Свака епизода болничког лечења сврстава се у ДСГ, која носи одређени коефицијент.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050" dirty="0" smtClean="0">
                <a:latin typeface="Arial" charset="0"/>
                <a:cs typeface="Arial" charset="0"/>
              </a:rPr>
              <a:t>Коефицијент је показатељ просечног утрошка средстава по епизоди лечења. Он одређује колика ће потрошња ресурса бити за највећи број пацијената сврстаних у ту групу, а у односу на друге ДСГ.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atin typeface="Arial" charset="0"/>
                <a:cs typeface="Arial" charset="0"/>
              </a:rPr>
              <a:t>Просечна цена свих случајева којима је додељена нека дијагностички сродна група, назива се </a:t>
            </a:r>
            <a:r>
              <a:rPr lang="ru-RU" sz="1050" b="1" dirty="0" smtClean="0">
                <a:latin typeface="Arial" charset="0"/>
                <a:cs typeface="Arial" charset="0"/>
              </a:rPr>
              <a:t>вредност базног коефицијента </a:t>
            </a:r>
            <a:r>
              <a:rPr lang="ru-RU" sz="1050" dirty="0" smtClean="0">
                <a:latin typeface="Arial" charset="0"/>
                <a:cs typeface="Arial" charset="0"/>
              </a:rPr>
              <a:t>(коефицијент = 1,00).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050" dirty="0" smtClean="0">
                <a:latin typeface="Arial" charset="0"/>
                <a:cs typeface="Arial" charset="0"/>
              </a:rPr>
              <a:t>На примеру са слајда видимо да ће група А, са највећим степеном компликација и коморбидитета имати највиши коефицијент, док је коефицијент у групама </a:t>
            </a:r>
            <a:r>
              <a:rPr lang="sr-Latn-RS" sz="1050" dirty="0" smtClean="0">
                <a:latin typeface="Arial" charset="0"/>
                <a:cs typeface="Arial" charset="0"/>
              </a:rPr>
              <a:t>B</a:t>
            </a:r>
            <a:r>
              <a:rPr lang="sr-Cyrl-RS" sz="1050" dirty="0" smtClean="0">
                <a:latin typeface="Arial" charset="0"/>
                <a:cs typeface="Arial" charset="0"/>
              </a:rPr>
              <a:t> и </a:t>
            </a:r>
            <a:r>
              <a:rPr lang="sr-Latn-RS" sz="1050" dirty="0" smtClean="0">
                <a:latin typeface="Arial" charset="0"/>
                <a:cs typeface="Arial" charset="0"/>
              </a:rPr>
              <a:t>C</a:t>
            </a:r>
            <a:r>
              <a:rPr lang="sr-Cyrl-RS" sz="1050" dirty="0" smtClean="0">
                <a:latin typeface="Arial" charset="0"/>
                <a:cs typeface="Arial" charset="0"/>
              </a:rPr>
              <a:t> значајно нижи, што је пропорционално утрошку финансијских средстава  за лечење. </a:t>
            </a:r>
            <a:endParaRPr lang="sr-Latn-RS" sz="1050" dirty="0" smtClean="0">
              <a:latin typeface="Arial" charset="0"/>
              <a:cs typeface="Arial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932F58-713D-4E3E-8459-5766B9DA6532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6A3935-B163-4F64-926D-A075F65F8166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519458-7CFD-4EED-8048-3CB9F9EA57EF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AC2AEA-7F40-47F7-B634-50F164AADAB9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1B1C6F-D563-457D-8D92-F2944463274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06845-0B6B-4FDB-9D80-D8AB5B609A9F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7FDC-FB4F-40EE-881F-258818813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4613-0BB5-4590-BFEA-44795195FA21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E83A-1459-47BC-A1C6-3AC079898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47A31-78AC-40A3-B539-8C298A8E3216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4D48-1D0A-45AF-B1A1-3EC663E18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82ED-2F6A-4B1E-8463-3B097E394735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73B9-C382-40DB-8B8E-B3D2E2F15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81D8-3B45-4734-B579-4221261ADB94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EAA9-E8BC-4B0C-8796-BFA2735B62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CE10-110F-44A5-81FE-8319D7B84040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E5E5-5229-4D96-A396-0FF66B763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4C2B1-5BF4-4874-913E-284B08289422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BE4D-14BD-499F-A66D-04F6E394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48BB-E8C7-4A7E-A80D-08BF27A36C72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F1F8-8086-4DAE-AE34-2FB7C7C70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F3D7C-2B16-4B95-9447-074A7C342CC7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3D4A-136D-442E-AC74-F5E4F3C17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3481-D033-4576-A3C7-9A3ADD6A4ED8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CFD0-E300-42C0-A68C-ADA6D865E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50DE-47B4-400E-A2EB-1FB90179B517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BD97E-0D6D-4525-8ABB-0E2902187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DFAB00-5961-40F3-8525-83B51B7CA752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B5C5F0-8192-4BE0-B6C0-6C491F784A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chart" Target="../charts/chart1.xml"/><Relationship Id="rId4" Type="http://schemas.openxmlformats.org/officeDocument/2006/relationships/oleObject" Target="../embeddings/Microsoft_Office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ite.zus.rfzo.rs/dsg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81200" y="3276600"/>
            <a:ext cx="5449888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 smtClean="0">
                <a:solidFill>
                  <a:srgbClr val="0070C0"/>
                </a:solidFill>
              </a:rPr>
              <a:t>       </a:t>
            </a: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n-US" altLang="en-US" sz="3200" b="0" dirty="0" smtClean="0">
                <a:solidFill>
                  <a:schemeClr val="tx2">
                    <a:lumMod val="75000"/>
                  </a:schemeClr>
                </a:solidFill>
              </a:rPr>
              <a:t>iagnosis</a:t>
            </a: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</a:rPr>
              <a:t> R</a:t>
            </a:r>
            <a:r>
              <a:rPr lang="en-US" altLang="en-US" sz="3200" b="0" dirty="0" smtClean="0">
                <a:solidFill>
                  <a:schemeClr val="tx2">
                    <a:lumMod val="75000"/>
                  </a:schemeClr>
                </a:solidFill>
              </a:rPr>
              <a:t>elated</a:t>
            </a: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en-US" altLang="en-US" sz="3200" b="0" dirty="0" err="1" smtClean="0">
                <a:solidFill>
                  <a:schemeClr val="tx2">
                    <a:lumMod val="75000"/>
                  </a:schemeClr>
                </a:solidFill>
              </a:rPr>
              <a:t>rups</a:t>
            </a:r>
            <a:endParaRPr lang="en-US" sz="3200" b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99" name="Picture Placeholder 2"/>
          <p:cNvSpPr>
            <a:spLocks noGrp="1" noTextEdit="1"/>
          </p:cNvSpPr>
          <p:nvPr>
            <p:ph type="pic" idx="1"/>
          </p:nvPr>
        </p:nvSpPr>
        <p:spPr>
          <a:xfrm>
            <a:off x="1828800" y="2057400"/>
            <a:ext cx="5827713" cy="1143000"/>
          </a:xfrm>
        </p:spPr>
      </p:sp>
      <p:sp>
        <p:nvSpPr>
          <p:cNvPr id="4100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4495800"/>
            <a:ext cx="5486400" cy="804863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     </a:t>
            </a:r>
            <a:r>
              <a:rPr lang="sr-Cyrl-CS" sz="3200" smtClean="0">
                <a:solidFill>
                  <a:srgbClr val="FF0000"/>
                </a:solidFill>
              </a:rPr>
              <a:t>Активности</a:t>
            </a:r>
            <a:r>
              <a:rPr lang="en-US" sz="3200" smtClean="0">
                <a:solidFill>
                  <a:srgbClr val="FF0000"/>
                </a:solidFill>
              </a:rPr>
              <a:t>  </a:t>
            </a:r>
            <a:r>
              <a:rPr lang="sr-Cyrl-CS" sz="3200" smtClean="0">
                <a:solidFill>
                  <a:srgbClr val="FF0000"/>
                </a:solidFill>
              </a:rPr>
              <a:t>у</a:t>
            </a:r>
            <a:r>
              <a:rPr lang="en-US" sz="3200" smtClean="0">
                <a:solidFill>
                  <a:srgbClr val="FF0000"/>
                </a:solidFill>
              </a:rPr>
              <a:t> 2018 </a:t>
            </a:r>
            <a:r>
              <a:rPr lang="sr-Cyrl-CS" sz="3200" smtClean="0">
                <a:solidFill>
                  <a:srgbClr val="FF0000"/>
                </a:solidFill>
              </a:rPr>
              <a:t>години</a:t>
            </a:r>
            <a:r>
              <a:rPr lang="en-US" sz="320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981200" y="25146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Cyrl-CS" altLang="en-US" sz="3200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sr-Cyrl-CS" altLang="en-US" sz="3200" dirty="0">
                <a:solidFill>
                  <a:schemeClr val="tx2">
                    <a:lumMod val="75000"/>
                  </a:schemeClr>
                </a:solidFill>
              </a:rPr>
              <a:t>ијагностички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altLang="en-US" sz="3200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sr-Cyrl-CS" altLang="en-US" sz="3200" dirty="0">
                <a:solidFill>
                  <a:schemeClr val="tx2">
                    <a:lumMod val="75000"/>
                  </a:schemeClr>
                </a:solidFill>
              </a:rPr>
              <a:t>родне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altLang="en-US" sz="3200" b="1" dirty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sr-Cyrl-CS" altLang="en-US" sz="3200" dirty="0">
                <a:solidFill>
                  <a:schemeClr val="tx2">
                    <a:lumMod val="75000"/>
                  </a:schemeClr>
                </a:solidFill>
              </a:rPr>
              <a:t>рупе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2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28650" y="369888"/>
            <a:ext cx="7886700" cy="1106487"/>
          </a:xfrm>
        </p:spPr>
        <p:txBody>
          <a:bodyPr/>
          <a:lstStyle/>
          <a:p>
            <a:pPr eaLnBrk="1" hangingPunct="1">
              <a:defRPr/>
            </a:pPr>
            <a:r>
              <a:rPr lang="sr-Cyrl-CS" alt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Епизода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r-Cyrl-CS" alt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лечења</a:t>
            </a:r>
            <a:endParaRPr lang="en-US" altLang="en-US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362200"/>
            <a:ext cx="7728013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Од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првог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дана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пријема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болницу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до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отпуста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из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болнице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722" y="3643754"/>
            <a:ext cx="8448556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Не</a:t>
            </a:r>
            <a:r>
              <a:rPr lang="sr-Latn-R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прекида</a:t>
            </a:r>
            <a:r>
              <a:rPr lang="sr-Latn-R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се</a:t>
            </a:r>
            <a:r>
              <a:rPr lang="sr-Latn-R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превођењем</a:t>
            </a:r>
            <a:r>
              <a:rPr lang="sr-Latn-R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пацијента</a:t>
            </a:r>
            <a:r>
              <a:rPr lang="sr-Latn-R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</a:t>
            </a:r>
            <a:r>
              <a:rPr lang="sr-Latn-R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друго</a:t>
            </a:r>
            <a:r>
              <a:rPr lang="sr-Latn-R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одељење</a:t>
            </a:r>
            <a:r>
              <a:rPr lang="sr-Latn-R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ради</a:t>
            </a:r>
            <a:r>
              <a:rPr lang="sr-Latn-R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наставка</a:t>
            </a:r>
            <a:r>
              <a:rPr lang="sr-Latn-R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лечења</a:t>
            </a:r>
            <a:r>
              <a:rPr lang="sr-Latn-R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или</a:t>
            </a:r>
            <a:r>
              <a:rPr lang="sr-Latn-R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додатне</a:t>
            </a:r>
            <a:r>
              <a:rPr lang="sr-Latn-R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дијагностике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ради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отпуста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800" b="1" noProof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НИКАКО</a:t>
            </a:r>
            <a:endParaRPr lang="sr-Latn-RS" sz="2800" b="1" noProof="1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1" y="5452919"/>
            <a:ext cx="448491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127000">
              <a:srgbClr val="FF0000"/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4000" b="1" dirty="0">
                <a:solidFill>
                  <a:srgbClr val="FF0000"/>
                </a:solidFill>
                <a:latin typeface="+mn-lt"/>
                <a:cs typeface="+mn-cs"/>
              </a:rPr>
              <a:t>1 </a:t>
            </a:r>
            <a:r>
              <a:rPr lang="sr-Cyrl-CS" sz="4000" b="1" dirty="0">
                <a:solidFill>
                  <a:srgbClr val="FF0000"/>
                </a:solidFill>
                <a:latin typeface="+mn-lt"/>
                <a:cs typeface="+mn-cs"/>
              </a:rPr>
              <a:t>пацијент</a:t>
            </a:r>
            <a:r>
              <a:rPr lang="sr-Cyrl-RS" sz="4000" b="1" dirty="0">
                <a:solidFill>
                  <a:srgbClr val="FF0000"/>
                </a:solidFill>
                <a:latin typeface="+mn-lt"/>
                <a:cs typeface="+mn-cs"/>
              </a:rPr>
              <a:t> – 1 </a:t>
            </a:r>
            <a:r>
              <a:rPr lang="sr-Cyrl-CS" sz="4000" b="1" dirty="0">
                <a:solidFill>
                  <a:srgbClr val="FF0000"/>
                </a:solidFill>
                <a:latin typeface="+mn-lt"/>
                <a:cs typeface="+mn-cs"/>
              </a:rPr>
              <a:t>ДСГ</a:t>
            </a:r>
            <a:endParaRPr lang="en-US" sz="40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2300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17688" y="57150"/>
            <a:ext cx="5829300" cy="85090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sr-Cyrl-C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</a:rPr>
              <a:t>Формирање</a:t>
            </a:r>
            <a:r>
              <a:rPr lang="en-U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sr-Cyrl-C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</a:rPr>
              <a:t>ДСГ</a:t>
            </a:r>
            <a:endParaRPr lang="en-US" altLang="en-US" sz="40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1363663" y="5856288"/>
            <a:ext cx="3663950" cy="874712"/>
          </a:xfrm>
        </p:spPr>
        <p:txBody>
          <a:bodyPr rtlCol="0" anchor="ctr">
            <a:normAutofit fontScale="925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dirty="0" smtClean="0">
              <a:solidFill>
                <a:srgbClr val="102C34"/>
              </a:solidFill>
              <a:ea typeface="ＭＳ Ｐゴシック" pitchFamily="34" charset="-128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sr-Cyrl-RS" alt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Дијагностички</a:t>
            </a: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sr-Cyrl-RS" alt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сродна</a:t>
            </a:r>
            <a:r>
              <a:rPr lang="en-US" alt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sr-Cyrl-RS" alt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група</a:t>
            </a:r>
            <a:endParaRPr lang="en-US" altLang="en-US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3316" name="Line 16"/>
          <p:cNvSpPr>
            <a:spLocks noChangeShapeType="1"/>
          </p:cNvSpPr>
          <p:nvPr/>
        </p:nvSpPr>
        <p:spPr bwMode="auto">
          <a:xfrm>
            <a:off x="3124200" y="54864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3317" name="Rectangle 13"/>
          <p:cNvSpPr>
            <a:spLocks noGrp="1" noChangeArrowheads="1"/>
          </p:cNvSpPr>
          <p:nvPr/>
        </p:nvSpPr>
        <p:spPr bwMode="auto">
          <a:xfrm>
            <a:off x="1601788" y="1052513"/>
            <a:ext cx="53689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  <a:defRPr/>
            </a:pPr>
            <a:r>
              <a:rPr lang="sr-Cyrl-C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Подаци</a:t>
            </a:r>
            <a:r>
              <a:rPr lang="pl-PL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потребни</a:t>
            </a:r>
            <a:r>
              <a:rPr lang="pl-PL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за</a:t>
            </a:r>
            <a:r>
              <a:rPr lang="pl-PL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извештавање</a:t>
            </a:r>
            <a:r>
              <a:rPr lang="pl-PL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</a:t>
            </a:r>
            <a:r>
              <a:rPr lang="pl-PL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систему</a:t>
            </a:r>
            <a:r>
              <a:rPr lang="pl-PL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ДСГ</a:t>
            </a:r>
            <a:r>
              <a:rPr lang="pl-PL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altLang="en-US" sz="2400" b="1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0525" y="4881563"/>
            <a:ext cx="2754313" cy="461962"/>
          </a:xfrm>
          <a:prstGeom prst="rect">
            <a:avLst/>
          </a:prstGeom>
          <a:solidFill>
            <a:schemeClr val="accent5">
              <a:lumMod val="25000"/>
            </a:schemeClr>
          </a:solidFill>
          <a:ln w="19050">
            <a:solidFill>
              <a:schemeClr val="accent5">
                <a:lumMod val="2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alt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sr-Cyrl-R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Групер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5700" y="1905000"/>
            <a:ext cx="227171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1"/>
          <p:cNvSpPr>
            <a:spLocks noChangeArrowheads="1"/>
          </p:cNvSpPr>
          <p:nvPr/>
        </p:nvSpPr>
        <p:spPr bwMode="auto">
          <a:xfrm>
            <a:off x="1143000" y="1676400"/>
            <a:ext cx="4724400" cy="286232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Основни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узрок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хоспитализације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(</a:t>
            </a: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ОУХ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Пратеће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дијагнозе</a:t>
            </a:r>
            <a:endParaRPr lang="sr-Latn-RS" sz="2000" noProof="1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Процедуре</a:t>
            </a:r>
            <a:endParaRPr lang="sr-Latn-RS" sz="2000" noProof="1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Старост</a:t>
            </a:r>
            <a:endParaRPr lang="sr-Latn-RS" sz="2000" noProof="1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Пол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Врста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отпуста</a:t>
            </a:r>
            <a:endParaRPr lang="sr-Latn-RS" sz="2000" noProof="1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Трајање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епизоде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болничког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лечења</a:t>
            </a:r>
            <a:endParaRPr lang="sr-Latn-RS" sz="2000" noProof="1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Тежина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на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рођењу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(</a:t>
            </a: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само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новорођенчад</a:t>
            </a:r>
            <a:r>
              <a:rPr lang="sr-Latn-RS" sz="2000" noProof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13323" name="Picture 6" descr="logo_kb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001" y="1069146"/>
            <a:ext cx="4174399" cy="683454"/>
          </a:xfrm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1240B29-F687-4F45-9708-019B960494DF}"/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sr-Cyrl-CS" altLang="en-US" sz="2400" b="1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Свака</a:t>
            </a:r>
            <a:r>
              <a:rPr lang="sr-Latn-RS" altLang="en-US" sz="2400" b="1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sr-Cyrl-CS" altLang="en-US" sz="2400" b="1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група</a:t>
            </a:r>
            <a:r>
              <a:rPr lang="sr-Latn-RS" altLang="en-US" sz="2400" b="1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sr-Cyrl-CS" altLang="en-US" sz="2400" b="1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има</a:t>
            </a:r>
            <a:r>
              <a:rPr lang="sr-Latn-RS" altLang="en-US" sz="2400" b="1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sr-Cyrl-CS" altLang="en-US" sz="2400" b="1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свој</a:t>
            </a:r>
            <a:r>
              <a:rPr lang="sr-Latn-RS" altLang="en-US" sz="2400" b="1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sr-Cyrl-CS" altLang="en-US" sz="2400" b="1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коефицијент</a:t>
            </a:r>
            <a:endParaRPr lang="en-US" altLang="en-US" sz="2400" b="1" i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2050" name="Content Placeholder 5"/>
          <p:cNvGraphicFramePr>
            <a:graphicFrameLocks noGrp="1"/>
          </p:cNvGraphicFramePr>
          <p:nvPr>
            <p:ph idx="1"/>
          </p:nvPr>
        </p:nvGraphicFramePr>
        <p:xfrm>
          <a:off x="4419600" y="4114800"/>
          <a:ext cx="4181475" cy="1951038"/>
        </p:xfrm>
        <a:graphic>
          <a:graphicData uri="http://schemas.openxmlformats.org/presentationml/2006/ole">
            <p:oleObj spid="_x0000_s2050" r:id="rId4" imgW="4182218" imgH="1950889" progId="Excel.Sheet.8">
              <p:embed/>
            </p:oleObj>
          </a:graphicData>
        </a:graphic>
      </p:graphicFrame>
      <p:sp>
        <p:nvSpPr>
          <p:cNvPr id="2054" name="Rectangle 2"/>
          <p:cNvSpPr txBox="1">
            <a:spLocks noChangeArrowheads="1"/>
          </p:cNvSpPr>
          <p:nvPr/>
        </p:nvSpPr>
        <p:spPr bwMode="auto">
          <a:xfrm>
            <a:off x="1657350" y="44450"/>
            <a:ext cx="5657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sr-Cyrl-CS" altLang="en-US" sz="4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</a:rPr>
              <a:t>Коефицијент</a:t>
            </a:r>
            <a:endParaRPr lang="en-US" altLang="en-US" sz="4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5379160" y="3032235"/>
          <a:ext cx="3086100" cy="287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411479" y="1856820"/>
            <a:ext cx="5865224" cy="707886"/>
          </a:xfrm>
          <a:prstGeom prst="rect">
            <a:avLst/>
          </a:prstGeom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Коефицијент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је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показатељ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просечног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утрошка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средстава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по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епизоди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r>
              <a:rPr lang="sr-Cyrl-CS" sz="2000" b="1" noProof="1">
                <a:solidFill>
                  <a:schemeClr val="tx2">
                    <a:lumMod val="75000"/>
                  </a:schemeClr>
                </a:solidFill>
                <a:cs typeface="Arial" charset="0"/>
              </a:rPr>
              <a:t>лечења</a:t>
            </a:r>
            <a:endParaRPr lang="sr-Latn-RS" sz="2000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0263" y="4633604"/>
            <a:ext cx="3688488" cy="1828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Вредност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базног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коефицијента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x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Коефицијент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групе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= Цена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групе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743200"/>
            <a:ext cx="751767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Вредност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базног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коефицијента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=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просечна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цена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свих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случајева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којима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је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додељена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нека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ДСГ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938" y="6072188"/>
            <a:ext cx="1692275" cy="40005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Новорођенче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66" name="Picture 6" descr="logo_kbc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64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Case-Mix Index (CMI)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286000"/>
            <a:ext cx="7267575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Јединица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која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омогућава</a:t>
            </a:r>
            <a:r>
              <a:rPr lang="sr-Latn-R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поређење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болница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. </a:t>
            </a:r>
            <a:endParaRPr lang="sr-Latn-RS" sz="20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 sz="20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Упоређивање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цасе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-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ми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x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индекса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једне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болнице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с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другом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говори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нам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о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сложености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третираних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случајева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и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различитим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потребама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ресурса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сваке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rgbClr val="FF0000"/>
                </a:solidFill>
                <a:latin typeface="+mn-lt"/>
                <a:cs typeface="+mn-cs"/>
              </a:rPr>
              <a:t>болнице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. 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058863" y="5286375"/>
            <a:ext cx="4129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Case-mix index = 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Symbol" pitchFamily="18" charset="2"/>
              </a:rPr>
              <a:t> 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0" y="5638800"/>
            <a:ext cx="1927225" cy="14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495800" y="4800600"/>
            <a:ext cx="3135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DSG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koeficijent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x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Broj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slučajeva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4343400" y="5791200"/>
            <a:ext cx="2924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Ukupan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broj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slučajeva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4344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Casemix index (CMI)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1447800"/>
          <a:ext cx="5180013" cy="5216525"/>
        </p:xfrm>
        <a:graphic>
          <a:graphicData uri="http://schemas.openxmlformats.org/drawingml/2006/table">
            <a:tbl>
              <a:tblPr/>
              <a:tblGrid>
                <a:gridCol w="4089140">
                  <a:extLst>
                    <a:ext uri="{9D8B030D-6E8A-4147-A177-3AD203B41FA5}"/>
                  </a:extLst>
                </a:gridCol>
                <a:gridCol w="1090873">
                  <a:extLst>
                    <a:ext uri="{9D8B030D-6E8A-4147-A177-3AD203B41FA5}"/>
                  </a:extLst>
                </a:gridCol>
              </a:tblGrid>
              <a:tr h="103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Zdravstvena ustanova</a:t>
                      </a:r>
                    </a:p>
                  </a:txBody>
                  <a:tcPr marL="5523" marR="552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CMI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3" marR="5523" marT="73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 Kragujevac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za kardiovaskularne bolesti "Dedinje"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za kardiovaskularne bolesti Vojvodine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KBC Bežanijska Kosa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8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za onkologiju Vojvodine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95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za ortopedsko-hirurške bolesti Banjica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GAK - Narodni Front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95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za zdravstvenu zaštitu majke i djeteta "Vukan Čupić"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5523" marR="552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 Leskovac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 Kruševac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 Zrenjanin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 Senta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ZC Kladovo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 za interne bolesti Vrnjacka Banja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5415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47700" y="365125"/>
            <a:ext cx="7886700" cy="889000"/>
          </a:xfrm>
        </p:spPr>
        <p:txBody>
          <a:bodyPr/>
          <a:lstStyle/>
          <a:p>
            <a:pPr eaLnBrk="1" hangingPunct="1">
              <a:defRPr/>
            </a:pPr>
            <a:r>
              <a:rPr lang="sr-Cyrl-C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Учинак</a:t>
            </a: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лекара</a:t>
            </a: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одељењу</a:t>
            </a: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1331913"/>
          <a:ext cx="8159750" cy="5360987"/>
        </p:xfrm>
        <a:graphic>
          <a:graphicData uri="http://schemas.openxmlformats.org/drawingml/2006/table">
            <a:tbl>
              <a:tblPr/>
              <a:tblGrid>
                <a:gridCol w="2609766">
                  <a:extLst>
                    <a:ext uri="{9D8B030D-6E8A-4147-A177-3AD203B41FA5}"/>
                  </a:extLst>
                </a:gridCol>
                <a:gridCol w="859511">
                  <a:extLst>
                    <a:ext uri="{9D8B030D-6E8A-4147-A177-3AD203B41FA5}"/>
                  </a:extLst>
                </a:gridCol>
                <a:gridCol w="749002">
                  <a:extLst>
                    <a:ext uri="{9D8B030D-6E8A-4147-A177-3AD203B41FA5}"/>
                  </a:extLst>
                </a:gridCol>
                <a:gridCol w="749002">
                  <a:extLst>
                    <a:ext uri="{9D8B030D-6E8A-4147-A177-3AD203B41FA5}"/>
                  </a:extLst>
                </a:gridCol>
                <a:gridCol w="824357">
                  <a:extLst>
                    <a:ext uri="{9D8B030D-6E8A-4147-A177-3AD203B41FA5}"/>
                  </a:extLst>
                </a:gridCol>
                <a:gridCol w="2368111">
                  <a:extLst>
                    <a:ext uri="{9D8B030D-6E8A-4147-A177-3AD203B41FA5}"/>
                  </a:extLst>
                </a:gridCol>
              </a:tblGrid>
              <a:tr h="338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Gill Sans MT" panose="020B0502020104020203" pitchFamily="34" charset="0"/>
                        </a:rPr>
                        <a:t>Individualni rad lekara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8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Gill Sans MT" panose="020B0502020104020203" pitchFamily="34" charset="0"/>
                        </a:rPr>
                        <a:t>Period: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8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8773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Gill Sans MT" panose="020B0502020104020203" pitchFamily="34" charset="0"/>
                        </a:rPr>
                        <a:t>Individualni rad lekara u okviru odelenja u svrhu poredjenja sa prosekom odelenja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8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81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Indikatori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Period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Formula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Izvor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informacija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/>
                </a:extLst>
              </a:tr>
              <a:tr h="487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1 mesec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2 mesec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3 mesec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Bolnički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informacioni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sistem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/>
                </a:extLst>
              </a:tr>
              <a:tr h="3381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Gill Sans MT" panose="020B0502020104020203" pitchFamily="34" charset="0"/>
                        </a:rPr>
                        <a:t>Broj prvih pregleda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2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Gill Sans MT" panose="020B0502020104020203" pitchFamily="34" charset="0"/>
                        </a:rPr>
                        <a:t>Broj dijagnostičkih procedura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81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Za hirurgiju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44062"/>
                    </a:solidFill>
                  </a:tcPr>
                </a:tc>
                <a:extLst>
                  <a:ext uri="{0D108BD9-81ED-4DB2-BD59-A6C34878D82A}"/>
                </a:extLst>
              </a:tr>
              <a:tr h="4038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effectLst/>
                          <a:latin typeface="Gill Sans MT" panose="020B0502020104020203" pitchFamily="34" charset="0"/>
                        </a:rPr>
                        <a:t>Broj</a:t>
                      </a:r>
                      <a:r>
                        <a:rPr lang="en-US" sz="1600" b="0" i="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Gill Sans MT" panose="020B0502020104020203" pitchFamily="34" charset="0"/>
                        </a:rPr>
                        <a:t>hiruških</a:t>
                      </a:r>
                      <a:r>
                        <a:rPr lang="en-US" sz="1600" b="0" i="0" u="none" strike="noStrike" dirty="0"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Gill Sans MT" panose="020B0502020104020203" pitchFamily="34" charset="0"/>
                        </a:rPr>
                        <a:t>intervencija</a:t>
                      </a:r>
                      <a:endParaRPr lang="en-US" sz="1600" b="0" i="0" u="none" strike="noStrike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52596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Zbir DSG koeficijenata za lekara individualno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3381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8773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effectLst/>
                          <a:latin typeface="Gill Sans MT" panose="020B0502020104020203" pitchFamily="34" charset="0"/>
                        </a:rPr>
                        <a:t>Procenat učešća u okviru odelenja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Gill Sans MT" panose="020B0502020104020203" pitchFamily="34" charset="0"/>
                        </a:rPr>
                        <a:t>% izvršenja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Gill Sans MT" panose="020B0502020104020203" pitchFamily="34" charset="0"/>
                        </a:rPr>
                        <a:t>% izvršenja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Gill Sans MT" panose="020B0502020104020203" pitchFamily="34" charset="0"/>
                        </a:rPr>
                        <a:t>% izvršenja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Gill Sans MT" panose="020B0502020104020203" pitchFamily="34" charset="0"/>
                        </a:rPr>
                        <a:t>C+D+E/3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6476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28650" y="258763"/>
            <a:ext cx="7886700" cy="1325562"/>
          </a:xfrm>
        </p:spPr>
        <p:txBody>
          <a:bodyPr/>
          <a:lstStyle/>
          <a:p>
            <a:pPr eaLnBrk="1" hangingPunct="1">
              <a:defRPr/>
            </a:pPr>
            <a:r>
              <a:rPr lang="sr-Cyrl-CS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Методологија</a:t>
            </a:r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праћења</a:t>
            </a:r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altLang="en-US" sz="3200" b="1" dirty="0" smtClean="0">
                <a:solidFill>
                  <a:schemeClr val="tx2">
                    <a:lumMod val="75000"/>
                  </a:schemeClr>
                </a:solidFill>
              </a:rPr>
              <a:t>учинка</a:t>
            </a:r>
            <a:endParaRPr lang="en-US" altLang="en-US" sz="3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800" y="2057400"/>
          <a:ext cx="6346825" cy="3990975"/>
        </p:xfrm>
        <a:graphic>
          <a:graphicData uri="http://schemas.openxmlformats.org/drawingml/2006/table">
            <a:tbl>
              <a:tblPr/>
              <a:tblGrid>
                <a:gridCol w="1524051">
                  <a:extLst>
                    <a:ext uri="{9D8B030D-6E8A-4147-A177-3AD203B41FA5}"/>
                  </a:extLst>
                </a:gridCol>
                <a:gridCol w="1295443">
                  <a:extLst>
                    <a:ext uri="{9D8B030D-6E8A-4147-A177-3AD203B41FA5}"/>
                  </a:extLst>
                </a:gridCol>
                <a:gridCol w="990633">
                  <a:extLst>
                    <a:ext uri="{9D8B030D-6E8A-4147-A177-3AD203B41FA5}"/>
                  </a:extLst>
                </a:gridCol>
                <a:gridCol w="1143038">
                  <a:extLst>
                    <a:ext uri="{9D8B030D-6E8A-4147-A177-3AD203B41FA5}"/>
                  </a:extLst>
                </a:gridCol>
                <a:gridCol w="685823">
                  <a:extLst>
                    <a:ext uri="{9D8B030D-6E8A-4147-A177-3AD203B41FA5}"/>
                  </a:extLst>
                </a:gridCol>
                <a:gridCol w="707836">
                  <a:extLst>
                    <a:ext uri="{9D8B030D-6E8A-4147-A177-3AD203B41FA5}"/>
                  </a:extLst>
                </a:gridCol>
              </a:tblGrid>
              <a:tr h="1472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Osnovna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delatnost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naziv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Prvi pregled i dijagnostički postupci</a:t>
                      </a:r>
                    </a:p>
                  </a:txBody>
                  <a:tcPr marL="5715" marR="5715" marT="76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Broj slučajeva bolničkog lečenja</a:t>
                      </a:r>
                    </a:p>
                  </a:txBody>
                  <a:tcPr marL="5715" marR="5715" marT="76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DSG koeficijenata za hirurške slučajeve</a:t>
                      </a:r>
                    </a:p>
                  </a:txBody>
                  <a:tcPr marL="5715" marR="5715" marT="76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Case mix </a:t>
                      </a:r>
                    </a:p>
                  </a:txBody>
                  <a:tcPr marL="5715" marR="5715" marT="76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Ukupni prosek</a:t>
                      </a:r>
                    </a:p>
                  </a:txBody>
                  <a:tcPr marL="5715" marR="5715" marT="761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/>
                </a:extLst>
              </a:tr>
              <a:tr h="25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Lekar 1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25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Lekar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25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Lekar 3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25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Lekar 4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25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Lekar 5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25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Lekar 6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25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Lekar 7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25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Lekar 8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25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Lekar 9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  <a:tr h="251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Lekar 10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5715" marR="5715" marT="76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7583488" y="3230563"/>
            <a:ext cx="287337" cy="19208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583488" y="3973513"/>
            <a:ext cx="287337" cy="19208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7573963" y="4978400"/>
            <a:ext cx="287337" cy="1905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7583488" y="5430838"/>
            <a:ext cx="287337" cy="19208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7981950" y="2970213"/>
            <a:ext cx="600075" cy="2890837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400" dirty="0"/>
              <a:t>BONUS</a:t>
            </a:r>
            <a:endParaRPr lang="en-US" sz="4400" dirty="0"/>
          </a:p>
        </p:txBody>
      </p:sp>
      <p:pic>
        <p:nvPicPr>
          <p:cNvPr id="17507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35000" y="252413"/>
            <a:ext cx="7886700" cy="8810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latin typeface="Arial Narrow" pitchFamily="34" charset="0"/>
              </a:rPr>
              <a:t>      </a:t>
            </a:r>
            <a:r>
              <a:rPr lang="sr-Cyrl-C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Делимично</a:t>
            </a:r>
            <a:r>
              <a:rPr lang="en-U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r-Cyrl-C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финансирање</a:t>
            </a:r>
            <a:endParaRPr lang="en-US" altLang="en-US" sz="40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6513" y="1658938"/>
            <a:ext cx="2397125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/>
              <a:t>НОВИ</a:t>
            </a:r>
            <a:r>
              <a:rPr lang="sr-Latn-RS" dirty="0"/>
              <a:t> </a:t>
            </a:r>
            <a:r>
              <a:rPr lang="sr-Cyrl-CS" dirty="0"/>
              <a:t>ПРИСТУП</a:t>
            </a:r>
            <a:r>
              <a:rPr lang="sr-Latn-RS" dirty="0"/>
              <a:t> </a:t>
            </a:r>
            <a:r>
              <a:rPr lang="sr-Cyrl-CS" dirty="0"/>
              <a:t>ПЛАНИРАЊУ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38750" y="1658938"/>
            <a:ext cx="2227263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dirty="0"/>
              <a:t>НОВИ</a:t>
            </a:r>
            <a:r>
              <a:rPr lang="sr-Latn-RS" dirty="0"/>
              <a:t> </a:t>
            </a:r>
            <a:r>
              <a:rPr lang="sr-Cyrl-CS" dirty="0"/>
              <a:t>НАЧИН</a:t>
            </a:r>
            <a:r>
              <a:rPr lang="sr-Latn-RS" dirty="0"/>
              <a:t> </a:t>
            </a:r>
            <a:r>
              <a:rPr lang="sr-Cyrl-CS" dirty="0"/>
              <a:t>УГОВАРАЊА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40527" y="3100252"/>
            <a:ext cx="1665514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600" b="1" dirty="0">
                <a:solidFill>
                  <a:schemeClr val="tx1"/>
                </a:solidFill>
              </a:rPr>
              <a:t>НОВИ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СИСТЕМ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КОНТРОЛЕ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РФЗО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8355" y="4397829"/>
            <a:ext cx="1632857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600" b="1" dirty="0">
                <a:solidFill>
                  <a:schemeClr val="tx1"/>
                </a:solidFill>
              </a:rPr>
              <a:t>КРИТЕРИЈУМИ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ЗА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ПРИЈЕМ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У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БОЛНИЦУ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9671" y="5734595"/>
            <a:ext cx="143365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600" b="1" dirty="0">
                <a:solidFill>
                  <a:schemeClr val="tx1"/>
                </a:solidFill>
              </a:rPr>
              <a:t>ДНЕВНА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БОЛНИЦА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7315" y="3100252"/>
            <a:ext cx="2063931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600" b="1" dirty="0">
                <a:solidFill>
                  <a:schemeClr val="tx1"/>
                </a:solidFill>
              </a:rPr>
              <a:t>НОВА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МЕТОДОЛОГИЈА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УТВРЂИВАЊА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ЦЕНА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1492" y="4397829"/>
            <a:ext cx="1580606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600" b="1" dirty="0">
                <a:solidFill>
                  <a:schemeClr val="tx1"/>
                </a:solidFill>
              </a:rPr>
              <a:t>МЕРЕЊЕ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УЧИНКА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И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НАГРАЂИВАЊЕ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2788" y="5704115"/>
            <a:ext cx="2370909" cy="975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1600" b="1" dirty="0">
                <a:solidFill>
                  <a:schemeClr val="tx1"/>
                </a:solidFill>
              </a:rPr>
              <a:t>ПОВЕЋАНА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ОДГОВОРНОСТ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И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АУТОНОМИЈА</a:t>
            </a:r>
            <a:r>
              <a:rPr lang="sr-Latn-RS" sz="1600" b="1" dirty="0">
                <a:solidFill>
                  <a:schemeClr val="tx1"/>
                </a:solidFill>
              </a:rPr>
              <a:t> </a:t>
            </a:r>
            <a:r>
              <a:rPr lang="sr-Cyrl-CS" sz="1600" b="1" dirty="0">
                <a:solidFill>
                  <a:schemeClr val="tx1"/>
                </a:solidFill>
              </a:rPr>
              <a:t>МЕНАЏМЕНТА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97325" y="2116138"/>
            <a:ext cx="10001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6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3200" dirty="0" smtClean="0">
                <a:solidFill>
                  <a:schemeClr val="tx2">
                    <a:lumMod val="75000"/>
                  </a:schemeClr>
                </a:solidFill>
              </a:rPr>
              <a:t>АКТИВНОСТИ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2018-2020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467600" cy="5867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b="1" u="sng" dirty="0" smtClean="0">
                <a:solidFill>
                  <a:schemeClr val="tx2">
                    <a:lumMod val="75000"/>
                  </a:schemeClr>
                </a:solidFill>
              </a:rPr>
              <a:t>До</a:t>
            </a:r>
            <a:r>
              <a:rPr lang="sr-Latn-RS" sz="20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000" b="1" u="sng" dirty="0" smtClean="0">
                <a:solidFill>
                  <a:schemeClr val="tx2">
                    <a:lumMod val="75000"/>
                  </a:schemeClr>
                </a:solidFill>
              </a:rPr>
              <a:t>краја</a:t>
            </a:r>
            <a:r>
              <a:rPr lang="sr-Latn-RS" sz="2000" b="1" u="sng" dirty="0" smtClean="0">
                <a:solidFill>
                  <a:schemeClr val="tx2">
                    <a:lumMod val="75000"/>
                  </a:schemeClr>
                </a:solidFill>
              </a:rPr>
              <a:t> 2018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rgbClr val="FF0000"/>
                </a:solidFill>
              </a:rPr>
              <a:t>Извештавање</a:t>
            </a:r>
            <a:r>
              <a:rPr lang="sr-Latn-RS" sz="2000" dirty="0" smtClean="0">
                <a:solidFill>
                  <a:srgbClr val="FF0000"/>
                </a:solidFill>
              </a:rPr>
              <a:t> – </a:t>
            </a:r>
            <a:r>
              <a:rPr lang="sr-Cyrl-CS" sz="2000" dirty="0" smtClean="0">
                <a:solidFill>
                  <a:srgbClr val="FF0000"/>
                </a:solidFill>
              </a:rPr>
              <a:t>вежбање</a:t>
            </a:r>
            <a:endParaRPr lang="sr-Latn-RS" sz="2000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sz="2000" dirty="0" smtClean="0"/>
              <a:t>        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подршка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службама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појединцима</a:t>
            </a:r>
            <a:endParaRPr lang="sr-Latn-R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        -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свако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има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приступ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Правила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шифрирања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ДСГ</a:t>
            </a:r>
            <a:endParaRPr lang="sr-Latn-R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Водич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кроз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систем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ДСГ</a:t>
            </a:r>
            <a:endParaRPr lang="sr-Latn-R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) 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улазну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шифру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за</a:t>
            </a:r>
            <a:r>
              <a:rPr lang="sr-Latn-R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1600" dirty="0" smtClean="0">
                <a:solidFill>
                  <a:schemeClr val="tx2">
                    <a:lumMod val="75000"/>
                  </a:schemeClr>
                </a:solidFill>
              </a:rPr>
              <a:t>Групер</a:t>
            </a:r>
            <a:endParaRPr lang="sr-Latn-R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rgbClr val="FF0000"/>
                </a:solidFill>
              </a:rPr>
              <a:t>Креирање</a:t>
            </a:r>
            <a:r>
              <a:rPr lang="sr-Latn-RS" sz="2000" dirty="0" smtClean="0">
                <a:solidFill>
                  <a:srgbClr val="FF0000"/>
                </a:solidFill>
              </a:rPr>
              <a:t> </a:t>
            </a:r>
            <a:r>
              <a:rPr lang="sr-Cyrl-CS" sz="2000" dirty="0" smtClean="0">
                <a:solidFill>
                  <a:srgbClr val="FF0000"/>
                </a:solidFill>
              </a:rPr>
              <a:t>Трошковних</a:t>
            </a:r>
            <a:r>
              <a:rPr lang="sr-Latn-RS" sz="2000" dirty="0" smtClean="0">
                <a:solidFill>
                  <a:srgbClr val="FF0000"/>
                </a:solidFill>
              </a:rPr>
              <a:t> </a:t>
            </a:r>
            <a:r>
              <a:rPr lang="sr-Cyrl-CS" sz="2000" dirty="0" smtClean="0">
                <a:solidFill>
                  <a:srgbClr val="FF0000"/>
                </a:solidFill>
              </a:rPr>
              <a:t>Центара</a:t>
            </a:r>
            <a:endParaRPr lang="sr-Latn-RS" sz="20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rgbClr val="FF0000"/>
                </a:solidFill>
              </a:rPr>
              <a:t>Анализа</a:t>
            </a:r>
            <a:r>
              <a:rPr lang="sr-Latn-RS" sz="2000" dirty="0" smtClean="0">
                <a:solidFill>
                  <a:srgbClr val="FF0000"/>
                </a:solidFill>
              </a:rPr>
              <a:t> </a:t>
            </a:r>
            <a:r>
              <a:rPr lang="sr-Cyrl-CS" sz="2000" dirty="0" smtClean="0">
                <a:solidFill>
                  <a:srgbClr val="FF0000"/>
                </a:solidFill>
              </a:rPr>
              <a:t>квалитета</a:t>
            </a:r>
            <a:r>
              <a:rPr lang="sr-Latn-RS" sz="2000" dirty="0" smtClean="0">
                <a:solidFill>
                  <a:srgbClr val="FF0000"/>
                </a:solidFill>
              </a:rPr>
              <a:t> </a:t>
            </a:r>
            <a:r>
              <a:rPr lang="sr-Cyrl-CS" sz="2000" dirty="0" smtClean="0">
                <a:solidFill>
                  <a:srgbClr val="FF0000"/>
                </a:solidFill>
              </a:rPr>
              <a:t>извештавања</a:t>
            </a:r>
            <a:r>
              <a:rPr lang="sr-Latn-RS" sz="2000" dirty="0" smtClean="0">
                <a:solidFill>
                  <a:srgbClr val="FF0000"/>
                </a:solidFill>
              </a:rPr>
              <a:t> </a:t>
            </a:r>
            <a:r>
              <a:rPr lang="sr-Latn-RS" sz="2000" dirty="0">
                <a:solidFill>
                  <a:srgbClr val="FF0000"/>
                </a:solidFill>
              </a:rPr>
              <a:t>- </a:t>
            </a:r>
            <a:r>
              <a:rPr lang="sr-Cyrl-CS" sz="2000" dirty="0" smtClean="0">
                <a:solidFill>
                  <a:srgbClr val="FF0000"/>
                </a:solidFill>
              </a:rPr>
              <a:t>поређење</a:t>
            </a:r>
            <a:r>
              <a:rPr lang="sr-Latn-RS" sz="2000" dirty="0" smtClean="0">
                <a:solidFill>
                  <a:srgbClr val="FF0000"/>
                </a:solidFill>
              </a:rPr>
              <a:t>, </a:t>
            </a:r>
            <a:r>
              <a:rPr lang="sr-Cyrl-CS" sz="2000" dirty="0" smtClean="0">
                <a:solidFill>
                  <a:srgbClr val="FF0000"/>
                </a:solidFill>
              </a:rPr>
              <a:t>симулација</a:t>
            </a:r>
            <a:endParaRPr lang="sr-Latn-RS" sz="20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b="1" u="sng" dirty="0" smtClean="0">
                <a:solidFill>
                  <a:schemeClr val="tx2">
                    <a:lumMod val="75000"/>
                  </a:schemeClr>
                </a:solidFill>
              </a:rPr>
              <a:t>Од</a:t>
            </a:r>
            <a:r>
              <a:rPr lang="sr-Latn-RS" sz="2000" b="1" u="sng" dirty="0" smtClean="0">
                <a:solidFill>
                  <a:schemeClr val="tx2">
                    <a:lumMod val="75000"/>
                  </a:schemeClr>
                </a:solidFill>
              </a:rPr>
              <a:t> 01.01.2019</a:t>
            </a:r>
            <a:endParaRPr lang="sr-Latn-RS" sz="2000" b="1" u="sng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rgbClr val="FF0000"/>
                </a:solidFill>
              </a:rPr>
              <a:t>Планирање</a:t>
            </a:r>
            <a:r>
              <a:rPr lang="sr-Latn-RS" sz="2000" dirty="0" smtClean="0">
                <a:solidFill>
                  <a:srgbClr val="FF0000"/>
                </a:solidFill>
              </a:rPr>
              <a:t> </a:t>
            </a:r>
            <a:r>
              <a:rPr lang="sr-Cyrl-CS" sz="2000" dirty="0" smtClean="0">
                <a:solidFill>
                  <a:srgbClr val="FF0000"/>
                </a:solidFill>
              </a:rPr>
              <a:t>по</a:t>
            </a:r>
            <a:r>
              <a:rPr lang="sr-Latn-RS" sz="2000" dirty="0" smtClean="0">
                <a:solidFill>
                  <a:srgbClr val="FF0000"/>
                </a:solidFill>
              </a:rPr>
              <a:t> </a:t>
            </a:r>
            <a:r>
              <a:rPr lang="sr-Cyrl-CS" sz="2000" dirty="0" smtClean="0">
                <a:solidFill>
                  <a:srgbClr val="FF0000"/>
                </a:solidFill>
              </a:rPr>
              <a:t>ДСГ</a:t>
            </a:r>
            <a:endParaRPr lang="sr-Latn-RS" sz="20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rgbClr val="FF0000"/>
                </a:solidFill>
              </a:rPr>
              <a:t>Делимично</a:t>
            </a:r>
            <a:r>
              <a:rPr lang="sr-Latn-RS" sz="2000" dirty="0" smtClean="0">
                <a:solidFill>
                  <a:srgbClr val="FF0000"/>
                </a:solidFill>
              </a:rPr>
              <a:t> </a:t>
            </a:r>
            <a:r>
              <a:rPr lang="sr-Cyrl-CS" sz="2000" dirty="0" smtClean="0">
                <a:solidFill>
                  <a:srgbClr val="FF0000"/>
                </a:solidFill>
              </a:rPr>
              <a:t>финансирање</a:t>
            </a:r>
            <a:endParaRPr lang="sr-Latn-RS" sz="20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rgbClr val="FF0000"/>
                </a:solidFill>
              </a:rPr>
              <a:t>Грешке</a:t>
            </a:r>
            <a:r>
              <a:rPr lang="sr-Latn-RS" sz="2000" dirty="0" smtClean="0">
                <a:solidFill>
                  <a:srgbClr val="FF0000"/>
                </a:solidFill>
              </a:rPr>
              <a:t> </a:t>
            </a:r>
            <a:r>
              <a:rPr lang="sr-Latn-RS" sz="2000" dirty="0">
                <a:solidFill>
                  <a:srgbClr val="FF0000"/>
                </a:solidFill>
              </a:rPr>
              <a:t>– </a:t>
            </a:r>
            <a:r>
              <a:rPr lang="sr-Cyrl-CS" sz="2000" dirty="0" smtClean="0">
                <a:solidFill>
                  <a:srgbClr val="FF0000"/>
                </a:solidFill>
              </a:rPr>
              <a:t>оспорења</a:t>
            </a:r>
            <a:endParaRPr lang="sr-Latn-RS" sz="20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Cyrl-CS" sz="2000" b="1" u="sng" dirty="0" smtClean="0">
                <a:solidFill>
                  <a:schemeClr val="tx2">
                    <a:lumMod val="75000"/>
                  </a:schemeClr>
                </a:solidFill>
              </a:rPr>
              <a:t>Од</a:t>
            </a:r>
            <a:r>
              <a:rPr lang="sr-Latn-RS" sz="2000" b="1" u="sng" dirty="0" smtClean="0">
                <a:solidFill>
                  <a:schemeClr val="tx2">
                    <a:lumMod val="75000"/>
                  </a:schemeClr>
                </a:solidFill>
              </a:rPr>
              <a:t> 2020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rgbClr val="FF0000"/>
                </a:solidFill>
              </a:rPr>
              <a:t>Примена</a:t>
            </a:r>
            <a:r>
              <a:rPr lang="sr-Latn-RS" sz="2000" dirty="0" smtClean="0">
                <a:solidFill>
                  <a:srgbClr val="FF0000"/>
                </a:solidFill>
              </a:rPr>
              <a:t> </a:t>
            </a:r>
            <a:r>
              <a:rPr lang="sr-Cyrl-CS" sz="2000" dirty="0" smtClean="0">
                <a:solidFill>
                  <a:srgbClr val="FF0000"/>
                </a:solidFill>
              </a:rPr>
              <a:t>модела</a:t>
            </a:r>
            <a:r>
              <a:rPr lang="sr-Latn-RS" sz="2000" dirty="0" smtClean="0">
                <a:solidFill>
                  <a:srgbClr val="FF0000"/>
                </a:solidFill>
              </a:rPr>
              <a:t> </a:t>
            </a:r>
            <a:r>
              <a:rPr lang="sr-Cyrl-CS" sz="2000" dirty="0" smtClean="0">
                <a:solidFill>
                  <a:srgbClr val="FF0000"/>
                </a:solidFill>
              </a:rPr>
              <a:t>ДСГ</a:t>
            </a:r>
            <a:endParaRPr lang="sr-Latn-RS" sz="20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000" dirty="0" smtClean="0">
                <a:solidFill>
                  <a:srgbClr val="FF0000"/>
                </a:solidFill>
              </a:rPr>
              <a:t>Измене</a:t>
            </a:r>
            <a:r>
              <a:rPr lang="sr-Latn-RS" sz="2000" dirty="0" smtClean="0">
                <a:solidFill>
                  <a:srgbClr val="FF0000"/>
                </a:solidFill>
              </a:rPr>
              <a:t> </a:t>
            </a:r>
            <a:r>
              <a:rPr lang="sr-Cyrl-CS" sz="2000" dirty="0" smtClean="0">
                <a:solidFill>
                  <a:srgbClr val="FF0000"/>
                </a:solidFill>
              </a:rPr>
              <a:t>Плана</a:t>
            </a:r>
            <a:r>
              <a:rPr lang="sr-Latn-RS" sz="2000" dirty="0" smtClean="0">
                <a:solidFill>
                  <a:srgbClr val="FF0000"/>
                </a:solidFill>
              </a:rPr>
              <a:t> </a:t>
            </a:r>
            <a:r>
              <a:rPr lang="sr-Cyrl-CS" sz="2000" dirty="0" smtClean="0">
                <a:solidFill>
                  <a:srgbClr val="FF0000"/>
                </a:solidFill>
              </a:rPr>
              <a:t>мреже</a:t>
            </a:r>
            <a:endParaRPr lang="sr-Latn-RS" sz="20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19460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78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219200" y="2209800"/>
            <a:ext cx="7010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Основ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ни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појмови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и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структура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ru-RU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дијагностички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сродних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група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(Д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СГ)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483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0070C0"/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      </a:t>
            </a:r>
            <a:r>
              <a:rPr lang="sr-Cyrl-C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Дијагностички</a:t>
            </a:r>
            <a:r>
              <a:rPr lang="en-U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sr-Cyrl-C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сродне</a:t>
            </a:r>
            <a:r>
              <a:rPr lang="en-U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sr-Cyrl-C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групе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r-Cyrl-CS" dirty="0" smtClean="0">
                <a:solidFill>
                  <a:schemeClr val="bg1"/>
                </a:solidFill>
              </a:rPr>
              <a:t>Нови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модел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финансирања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sr-Cyrl-CS" dirty="0" smtClean="0">
                <a:solidFill>
                  <a:schemeClr val="bg1"/>
                </a:solidFill>
              </a:rPr>
              <a:t>Квалитетнији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подаци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пацијенту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sr-Cyrl-CS" dirty="0" smtClean="0">
                <a:solidFill>
                  <a:schemeClr val="bg1"/>
                </a:solidFill>
              </a:rPr>
              <a:t>Повезивање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података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са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трошковима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sr-Cyrl-CS" dirty="0" smtClean="0">
                <a:solidFill>
                  <a:schemeClr val="bg1"/>
                </a:solidFill>
              </a:rPr>
              <a:t>Оптимизација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трошкова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sr-Cyrl-CS" dirty="0" smtClean="0">
                <a:solidFill>
                  <a:schemeClr val="bg1"/>
                </a:solidFill>
              </a:rPr>
              <a:t>Смањење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дужине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хоспитализације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sr-Cyrl-CS" dirty="0" smtClean="0">
                <a:solidFill>
                  <a:schemeClr val="bg1"/>
                </a:solidFill>
              </a:rPr>
              <a:t>Поређење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обима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рада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болница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sr-Cyrl-CS" dirty="0" smtClean="0">
                <a:solidFill>
                  <a:schemeClr val="bg1"/>
                </a:solidFill>
              </a:rPr>
              <a:t>Мерење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r-Cyrl-CS" dirty="0" smtClean="0">
                <a:solidFill>
                  <a:schemeClr val="bg1"/>
                </a:solidFill>
              </a:rPr>
              <a:t>учинка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лекара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124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676400"/>
            <a:ext cx="7467600" cy="4462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Дијагностички сродне групе (ДСГ) </a:t>
            </a:r>
            <a:r>
              <a:rPr lang="x-none" sz="28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представљају</a:t>
            </a:r>
            <a:r>
              <a:rPr lang="sr-Cyrl-C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метод</a:t>
            </a:r>
            <a:endParaRPr lang="sr-Cyrl-RS" sz="2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algn="ctr">
              <a:defRPr/>
            </a:pPr>
            <a:r>
              <a:rPr lang="sr-Cyrl-C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класификације болнички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лечених пацијената у групе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које:</a:t>
            </a:r>
          </a:p>
          <a:p>
            <a:pPr>
              <a:defRPr/>
            </a:pPr>
            <a:endParaRPr lang="sr-Cyrl-CS" sz="2800" b="1" dirty="0">
              <a:latin typeface="Calibri" pitchFamily="34" charset="0"/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sr-Cyrl-CS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имају</a:t>
            </a:r>
            <a:r>
              <a:rPr lang="sr-Cyrl-CS" sz="3600" b="1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sz="36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сличне клиничке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sz="36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специфичности</a:t>
            </a:r>
            <a:r>
              <a:rPr lang="sr-Cyrl-CS" sz="3600" b="1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и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sr-Cyrl-CS" sz="36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захтевају</a:t>
            </a:r>
            <a:r>
              <a:rPr lang="sr-Cyrl-CS" sz="3600" b="1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sz="36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сличну потрошњу болничких ресурса</a:t>
            </a:r>
            <a:r>
              <a:rPr lang="en-US" sz="3600" b="1" dirty="0">
                <a:latin typeface="Calibri" pitchFamily="34" charset="0"/>
                <a:ea typeface="ＭＳ Ｐゴシック" pitchFamily="34" charset="-128"/>
              </a:rPr>
              <a:t>.</a:t>
            </a:r>
            <a:endParaRPr lang="sr-Latn-CS" sz="3600" b="1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1507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524000" y="1295400"/>
            <a:ext cx="617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Calibri" pitchFamily="34" charset="0"/>
              </a:rPr>
              <a:t>Р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азврставање пацијената по систему ДСГ се врши на основу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дијагноза, урађених процедура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других података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потребних за извештавање.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971800"/>
            <a:ext cx="60960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sr-Latn-RS" sz="2400" b="1" kern="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Финансијска средства</a:t>
            </a:r>
            <a:r>
              <a:rPr lang="en-US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n-US" sz="2400" b="1" kern="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су</a:t>
            </a:r>
            <a:r>
              <a:rPr lang="sl-SI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ограничена а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здравствени</a:t>
            </a:r>
            <a:r>
              <a:rPr lang="hr-HR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систем</a:t>
            </a:r>
            <a:r>
              <a:rPr lang="hr-HR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мора</a:t>
            </a:r>
            <a:r>
              <a:rPr lang="hr-HR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бити</a:t>
            </a:r>
            <a:r>
              <a:rPr lang="hr-HR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endParaRPr lang="en-US" sz="2400" b="1" kern="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ефикасан = исплатив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400" b="1" kern="0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g-BG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Н</a:t>
            </a:r>
            <a:r>
              <a:rPr lang="en-US" sz="2400" b="1" kern="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еопходно</a:t>
            </a:r>
            <a:r>
              <a:rPr lang="en-US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n-US" sz="2400" b="1" kern="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је</a:t>
            </a:r>
            <a:r>
              <a:rPr lang="en-US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n-US" sz="2400" b="1" kern="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обезбедити</a:t>
            </a:r>
            <a:r>
              <a:rPr lang="en-US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правилну</a:t>
            </a:r>
            <a:r>
              <a:rPr lang="en-US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sr-Cyrl-RS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по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трошњу </a:t>
            </a:r>
            <a:r>
              <a:rPr lang="sr-Cyrl-RS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р</a:t>
            </a:r>
            <a:r>
              <a:rPr lang="en-US" sz="2400" b="1" kern="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асположивих</a:t>
            </a:r>
            <a:r>
              <a:rPr lang="sr-Cyrl-RS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rPr>
              <a:t>средстава.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2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57200" y="1981200"/>
            <a:ext cx="8077200" cy="36004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Cyrl-CS" sz="2400" b="1" dirty="0">
                <a:solidFill>
                  <a:srgbClr val="FF0000"/>
                </a:solidFill>
                <a:latin typeface="Calibri" pitchFamily="34" charset="0"/>
              </a:rPr>
              <a:t>С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истем ДСГ омогућава: 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000" b="1" dirty="0">
                <a:latin typeface="Calibri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добијање квалитетних, прецизних и доступних података 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повезивања података о пацијентима са трошковима болнице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груписање болнички лечених пацијената</a:t>
            </a: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поређење рада болница узимајући у обзир сложеност случајева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бољу и праведнију расподелу ограничених средстава болнице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транспарентност у уговарању здравствене заштите</a:t>
            </a:r>
          </a:p>
          <a:p>
            <a:pPr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повећање ефикасности лечења</a:t>
            </a:r>
          </a:p>
        </p:txBody>
      </p:sp>
      <p:pic>
        <p:nvPicPr>
          <p:cNvPr id="23555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457200" y="1597025"/>
            <a:ext cx="8305800" cy="41544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FF0000"/>
              </a:buClr>
              <a:buFontTx/>
              <a:buAutoNum type="arabicPeriod"/>
              <a:defRPr/>
            </a:pP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Унапређење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начина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извештавања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комплетније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вођење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медицинске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документације и тачност података у току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извештавања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457200" indent="-457200">
              <a:buClr>
                <a:srgbClr val="FF0000"/>
              </a:buClr>
              <a:buFontTx/>
              <a:buAutoNum type="arabicPeriod"/>
              <a:defRPr/>
            </a:pPr>
            <a:endParaRPr lang="en-US" sz="24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457200" indent="-457200">
              <a:buClr>
                <a:srgbClr val="FF0000"/>
              </a:buClr>
              <a:buFontTx/>
              <a:buAutoNum type="arabicPeriod" startAt="2"/>
              <a:defRPr/>
            </a:pP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Унапређење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начина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финансирања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457200" indent="-457200">
              <a:buClr>
                <a:srgbClr val="FF0000"/>
              </a:buClr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     к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онтрола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трошења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болничких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ресурса</a:t>
            </a:r>
            <a:endParaRPr lang="sr-Cyrl-CS" sz="24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457200" indent="-457200" algn="ctr">
              <a:defRPr/>
            </a:pPr>
            <a:endParaRPr lang="ru-RU" sz="24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457200" indent="-457200">
              <a:defRPr/>
            </a:pPr>
            <a:endParaRPr lang="ru-RU" sz="2400" b="1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457200" indent="-457200">
              <a:defRPr/>
            </a:pPr>
            <a:r>
              <a:rPr lang="ru-RU" sz="2400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Доктори медицине</a:t>
            </a:r>
            <a:r>
              <a:rPr lang="en-US" sz="2400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имају</a:t>
            </a:r>
            <a:r>
              <a:rPr lang="en-US" sz="2400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најважнију</a:t>
            </a:r>
            <a:r>
              <a:rPr lang="en-US" sz="2400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улогу</a:t>
            </a:r>
            <a:r>
              <a:rPr lang="en-US" sz="2400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у </a:t>
            </a:r>
            <a:r>
              <a:rPr lang="en-US" sz="2400" b="1" u="sng" dirty="0" err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систему</a:t>
            </a:r>
            <a:r>
              <a:rPr lang="en-US" sz="2400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ДСГ </a:t>
            </a:r>
          </a:p>
          <a:p>
            <a:pPr marL="457200" indent="-457200">
              <a:defRPr/>
            </a:pPr>
            <a:r>
              <a:rPr lang="en-US" sz="2400" b="1" u="sng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marL="457200" indent="-457200">
              <a:defRPr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       О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дговорност: СВИ ЗДРАВСТВЕНИ РАДНИЦИ!</a:t>
            </a:r>
          </a:p>
        </p:txBody>
      </p:sp>
      <p:pic>
        <p:nvPicPr>
          <p:cNvPr id="24579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752600" y="8382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Кораци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у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имплементацији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система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ДСГ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762000" y="1524000"/>
            <a:ext cx="77724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Унапређење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система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извештавања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2400" b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Моделирање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буџета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болница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Постепено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увођење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плаћања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болница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Финансирање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ДСГ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и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даљи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развој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система</a:t>
            </a:r>
          </a:p>
          <a:p>
            <a:pPr marL="514350" indent="-514350">
              <a:defRPr/>
            </a:pPr>
            <a:endParaRPr lang="ru-RU" sz="2400" b="1" i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514350" indent="-514350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Процес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који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траје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од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7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до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10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година...</a:t>
            </a:r>
          </a:p>
          <a:p>
            <a:pPr marL="514350" indent="-514350"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marL="514350" indent="-514350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Систем ДСГ се користи у преко 25 земаља широм света</a:t>
            </a:r>
          </a:p>
          <a:p>
            <a:pPr marL="514350" indent="-514350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у САД, Аустралији, Европи...Хрватској, Словенији, БИХ...</a:t>
            </a:r>
          </a:p>
          <a:p>
            <a:pPr marL="514350" indent="-514350">
              <a:defRPr/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а од 2012. године и у Србији.</a:t>
            </a:r>
            <a:endParaRPr lang="en-US" sz="2400" b="1" dirty="0">
              <a:solidFill>
                <a:srgbClr val="0D0D0D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5604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897188" y="609600"/>
            <a:ext cx="4799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Увођење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система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извештавања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828800"/>
            <a:ext cx="79248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ctr">
              <a:buClr>
                <a:srgbClr val="FF0000"/>
              </a:buClr>
              <a:buFont typeface="+mj-lt"/>
              <a:buAutoNum type="arabicPeriod"/>
              <a:defRPr/>
            </a:pPr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Међународна класификација болести (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MKB</a:t>
            </a:r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10</a:t>
            </a:r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 </a:t>
            </a:r>
          </a:p>
          <a:p>
            <a:pPr marL="800100" lvl="1" indent="-342900" fontAlgn="ctr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sr-Cyrl-RS" sz="2400" b="1" dirty="0">
                <a:solidFill>
                  <a:srgbClr val="FF0000"/>
                </a:solidFill>
                <a:latin typeface="Calibri" pitchFamily="34" charset="0"/>
              </a:rPr>
              <a:t>з</a:t>
            </a:r>
            <a:r>
              <a:rPr lang="sr-Cyrl-BA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а шифрирање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BA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дијагноза</a:t>
            </a:r>
            <a:endParaRPr lang="sr-Cyrl-R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 fontAlgn="ctr">
              <a:buClr>
                <a:srgbClr val="FF0000"/>
              </a:buClr>
              <a:buFont typeface="+mj-lt"/>
              <a:buAutoNum type="arabicPeriod"/>
              <a:defRPr/>
            </a:pPr>
            <a:endParaRPr lang="sr-Cyrl-R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marL="457200" indent="-457200" fontAlgn="ctr">
              <a:buClr>
                <a:srgbClr val="FF0000"/>
              </a:buClr>
              <a:buFont typeface="+mj-lt"/>
              <a:buAutoNum type="arabicPeriod"/>
              <a:defRPr/>
            </a:pPr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оменклатур</a:t>
            </a:r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a</a:t>
            </a:r>
            <a:r>
              <a:rPr lang="sr-Latn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здравствених услуга на секундарном и</a:t>
            </a:r>
          </a:p>
          <a:p>
            <a:pPr fontAlgn="ctr">
              <a:buClr>
                <a:srgbClr val="FF0000"/>
              </a:buClr>
              <a:defRPr/>
            </a:pPr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      терцијарном нивоу здравствене заштите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Clr>
                <a:srgbClr val="FF0000"/>
              </a:buCl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      (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Сл.гласник бр.91, 02.12.2011.)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sr-Cyrl-R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800100" lvl="1" indent="-342900" fontAlgn="ctr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sr-Cyrl-RS" sz="2400" b="1" dirty="0">
                <a:solidFill>
                  <a:srgbClr val="FF0000"/>
                </a:solidFill>
                <a:latin typeface="Calibri" pitchFamily="34" charset="0"/>
              </a:rPr>
              <a:t>з</a:t>
            </a:r>
            <a:r>
              <a:rPr lang="sr-Cyrl-BA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а шифрирање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R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процедур</a:t>
            </a:r>
            <a:r>
              <a:rPr lang="sr-Cyrl-BA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а</a:t>
            </a:r>
            <a:endParaRPr lang="sr-Cyrl-R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sr-Cyrl-RS" sz="2400" b="1" dirty="0">
              <a:solidFill>
                <a:srgbClr val="0D0D0D"/>
              </a:solidFill>
              <a:latin typeface="Calibri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 startAt="3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Правила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шифрирања дијагноза и процедура </a:t>
            </a:r>
          </a:p>
        </p:txBody>
      </p:sp>
      <p:pic>
        <p:nvPicPr>
          <p:cNvPr id="26628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3505200" y="4572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МКБ 10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066800"/>
            <a:ext cx="7086600" cy="4891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sr-Cyrl-C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Међународна класификација болести и повезаних здравствених</a:t>
            </a:r>
            <a:r>
              <a:rPr lang="sr-Latn-R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проблема, 10 ревизија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је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медицинска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класификација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која</a:t>
            </a:r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садржи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шифре</a:t>
            </a:r>
            <a:r>
              <a:rPr lang="sr-Latn-R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дијагноза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знакова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симптома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као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и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спољашњег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узрока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повреда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објављена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од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стране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СЗО</a:t>
            </a:r>
            <a:r>
              <a:rPr lang="en-US" sz="2400" b="1" dirty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sr-Cyrl-BA" sz="2400" b="1" dirty="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sr-Cyrl-BA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Дијагнозе се шифрирају на </a:t>
            </a:r>
            <a:r>
              <a:rPr lang="sr-Cyrl-BA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4 кодна</a:t>
            </a:r>
            <a:r>
              <a:rPr lang="sr-Latn-R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R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места</a:t>
            </a:r>
            <a:r>
              <a:rPr lang="sr-Cyrl-BA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где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је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могуће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400" b="1" dirty="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На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пример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: 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I10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Артеријска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хипертензија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K27.0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Пептички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улкус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акутни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крварењем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К27.1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Пептички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улкус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акутни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перфорацијом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algn="ctr">
              <a:lnSpc>
                <a:spcPct val="90000"/>
              </a:lnSpc>
              <a:defRPr/>
            </a:pPr>
            <a:endParaRPr lang="en-US" sz="105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7652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3408363" y="838200"/>
            <a:ext cx="3906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оменклатура услуга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1997075"/>
            <a:ext cx="784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За извештавање по систему ДСГ се користи 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Номенклатура здравствених услуга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које се обављају на</a:t>
            </a: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секундарном и терцијарном нивоу здравствене заштите, </a:t>
            </a: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објављена у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Сл. гласнику бр. 91, 02.12.2011.године. </a:t>
            </a:r>
          </a:p>
          <a:p>
            <a:pPr>
              <a:defRPr/>
            </a:pPr>
            <a:endParaRPr lang="ru-RU" sz="2400" b="1" i="1" dirty="0"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Номенклатура се користи за шифирање процедура.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28676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3373438" y="304800"/>
            <a:ext cx="4475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Правила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шифрирања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82296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Приручник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који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описује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правила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ширирања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дијагноза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и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процедура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систему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ДСГ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припремљен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основу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верзије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7,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аустралијских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кодних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стандарда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>
              <a:defRPr/>
            </a:pPr>
            <a:endParaRPr lang="sr-Cyrl-CS" sz="2400" b="1" dirty="0">
              <a:latin typeface="Calibri" pitchFamily="34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Састоји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из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:</a:t>
            </a:r>
            <a:endParaRPr lang="sr-Cyrl-C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Општих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правила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шифрирања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дијагноза</a:t>
            </a:r>
            <a:endParaRPr lang="x-none" sz="2400" b="1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Општих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правила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шифрирања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процедура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sr-Cyrl-C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Правила која се односе на процедуре које се </a:t>
            </a:r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не 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шифрирају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x-none" sz="2400" b="1">
              <a:latin typeface="Calibri" pitchFamily="34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b="1" dirty="0" err="1">
                <a:latin typeface="Calibri" pitchFamily="34" charset="0"/>
              </a:rPr>
              <a:t>Правила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шифрирања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sr-Cyrl-CS" sz="2400" b="1" dirty="0">
                <a:latin typeface="Calibri" pitchFamily="34" charset="0"/>
              </a:rPr>
              <a:t>дијагноза и процедура п</a:t>
            </a:r>
            <a:r>
              <a:rPr lang="en-US" sz="2400" b="1" dirty="0">
                <a:latin typeface="Calibri" pitchFamily="34" charset="0"/>
              </a:rPr>
              <a:t>о </a:t>
            </a:r>
            <a:r>
              <a:rPr lang="en-US" sz="2400" b="1" dirty="0" err="1">
                <a:latin typeface="Calibri" pitchFamily="34" charset="0"/>
              </a:rPr>
              <a:t>специјалностима</a:t>
            </a:r>
            <a:r>
              <a:rPr lang="sr-Cyrl-CS" sz="2400" b="1" dirty="0">
                <a:latin typeface="Calibri" pitchFamily="34" charset="0"/>
              </a:rPr>
              <a:t>(кардиологија, ендокринологија, урологија, хематологија ...)</a:t>
            </a:r>
          </a:p>
        </p:txBody>
      </p:sp>
      <p:pic>
        <p:nvPicPr>
          <p:cNvPr id="29700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0" y="3048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Подаци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потребни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за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извештавање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систему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ДСГ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295400" y="1752600"/>
            <a:ext cx="70104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Основни узрок хоспитализације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(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МКБ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-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10)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Пратеће дијагнозе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компликације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и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  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коморбидитети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(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МКБ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-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10)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Процедуре (Номенклатура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услуга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)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sr-Cyrl-C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Старост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Пол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Тежина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на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рођењу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(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само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новорођенчад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)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Исход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лечења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Број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сати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на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механичкој</a:t>
            </a: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вентилацији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Arial" charset="0"/>
              <a:buChar char="•"/>
              <a:defRPr/>
            </a:pP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Трајање епизоде болничког лечења</a:t>
            </a:r>
            <a:endParaRPr lang="hr-HR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30724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00013"/>
            <a:ext cx="6858000" cy="1371601"/>
          </a:xfrm>
        </p:spPr>
        <p:txBody>
          <a:bodyPr/>
          <a:lstStyle/>
          <a:p>
            <a:pPr eaLnBrk="1" hangingPunct="1">
              <a:defRPr/>
            </a:pPr>
            <a:r>
              <a:rPr lang="sr-Cyrl-C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Дијагностички</a:t>
            </a:r>
            <a:r>
              <a:rPr lang="en-U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sr-Cyrl-C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сродне</a:t>
            </a:r>
            <a:r>
              <a:rPr lang="en-U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sr-Cyrl-CS" altLang="en-US" sz="4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групе</a:t>
            </a:r>
            <a:endParaRPr lang="en-US" altLang="en-US" sz="40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31075" y="1584960"/>
            <a:ext cx="7863840" cy="4972594"/>
          </a:xfr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6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900" dirty="0" smtClean="0">
              <a:solidFill>
                <a:srgbClr val="102C34"/>
              </a:solidFill>
              <a:ea typeface="ＭＳ Ｐゴシック" pitchFamily="34" charset="-128"/>
              <a:cs typeface="Arial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000" b="1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cs typeface="Calibri" pitchFamily="34" charset="0"/>
              </a:rPr>
              <a:t>Metod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en-US" sz="2000" b="1" noProof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cs typeface="Calibri" pitchFamily="34" charset="0"/>
              </a:rPr>
              <a:t>klasifikacije bolnički lečenih pacijenata u grupe koje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cs typeface="Calibri" pitchFamily="34" charset="0"/>
              </a:rPr>
              <a:t>: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imaju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slične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kliničke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specifičnosti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i</a:t>
            </a:r>
            <a:endParaRPr lang="en-US" altLang="en-US" sz="2400" b="1" dirty="0" smtClean="0">
              <a:solidFill>
                <a:srgbClr val="FF0000"/>
              </a:solidFill>
              <a:ea typeface="ＭＳ Ｐゴシック" pitchFamily="34" charset="-128"/>
              <a:cs typeface="Calibri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zahtevaju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sličnu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potrošnju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bolničkih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resursa</a:t>
            </a:r>
            <a:r>
              <a:rPr lang="en-US" altLang="en-US" sz="2400" b="1" dirty="0" smtClean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000" dirty="0" smtClean="0">
              <a:ea typeface="ＭＳ Ｐゴシック" pitchFamily="34" charset="-128"/>
              <a:cs typeface="Calibri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  <a:cs typeface="Calibri" pitchFamily="34" charset="0"/>
              </a:rPr>
              <a:t>      - YALE University ’70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000" noProof="1" smtClean="0">
              <a:ea typeface="ＭＳ Ｐゴシック" pitchFamily="34" charset="-128"/>
              <a:cs typeface="Calibri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000" noProof="1" smtClean="0">
                <a:ea typeface="ＭＳ Ｐゴシック" pitchFamily="34" charset="-128"/>
                <a:cs typeface="Calibri" pitchFamily="34" charset="0"/>
              </a:rPr>
              <a:t>Naša zemlja je usvojila australijski sistem </a:t>
            </a:r>
            <a:r>
              <a:rPr lang="en-US" altLang="en-US" sz="2000" dirty="0" smtClean="0">
                <a:ea typeface="ＭＳ Ｐゴシック" pitchFamily="34" charset="-128"/>
                <a:cs typeface="Calibri" pitchFamily="34" charset="0"/>
              </a:rPr>
              <a:t>DSG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000" dirty="0" smtClean="0"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altLang="en-US" sz="2100" b="1" dirty="0" smtClean="0">
                <a:ea typeface="ＭＳ Ｐゴシック" pitchFamily="34" charset="-128"/>
                <a:cs typeface="Calibri" pitchFamily="34" charset="0"/>
              </a:rPr>
              <a:t>Australian Refined Diagnosis Related Groups – AR DRG</a:t>
            </a:r>
            <a:r>
              <a:rPr lang="en-US" altLang="en-US" sz="2000" dirty="0" smtClean="0">
                <a:ea typeface="ＭＳ Ｐゴシック" pitchFamily="34" charset="-128"/>
                <a:cs typeface="Calibri" pitchFamily="34" charset="0"/>
              </a:rPr>
              <a:t>),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2100" b="1" noProof="1" smtClean="0">
                <a:ea typeface="ＭＳ Ｐゴシック" pitchFamily="34" charset="-128"/>
                <a:cs typeface="Calibri" pitchFamily="34" charset="0"/>
              </a:rPr>
              <a:t>verzija </a:t>
            </a:r>
            <a:r>
              <a:rPr lang="en-US" altLang="en-US" sz="2100" b="1" dirty="0" smtClean="0">
                <a:ea typeface="ＭＳ Ｐゴシック" pitchFamily="34" charset="-128"/>
                <a:cs typeface="Calibri" pitchFamily="34" charset="0"/>
              </a:rPr>
              <a:t>6.0</a:t>
            </a:r>
            <a:r>
              <a:rPr lang="en-US" altLang="en-US" sz="2000" dirty="0" smtClean="0">
                <a:ea typeface="ＭＳ Ｐゴシック" pitchFamily="34" charset="-128"/>
                <a:cs typeface="Calibri" pitchFamily="34" charset="0"/>
              </a:rPr>
              <a:t>, </a:t>
            </a:r>
            <a:r>
              <a:rPr lang="en-US" altLang="en-US" sz="2000" dirty="0" err="1" smtClean="0">
                <a:ea typeface="ＭＳ Ｐゴシック" pitchFamily="34" charset="-128"/>
                <a:cs typeface="Calibri" pitchFamily="34" charset="0"/>
              </a:rPr>
              <a:t>koja</a:t>
            </a:r>
            <a:r>
              <a:rPr lang="en-US" altLang="en-US" sz="2000" dirty="0" smtClean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en-US" sz="2000" dirty="0" err="1" smtClean="0">
                <a:ea typeface="ＭＳ Ｐゴシック" pitchFamily="34" charset="-128"/>
                <a:cs typeface="Calibri" pitchFamily="34" charset="0"/>
              </a:rPr>
              <a:t>sadrži</a:t>
            </a:r>
            <a:r>
              <a:rPr lang="en-US" altLang="en-US" sz="2000" dirty="0" smtClean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altLang="en-US" sz="2100" b="1" dirty="0" smtClean="0">
                <a:ea typeface="ＭＳ Ｐゴシック" pitchFamily="34" charset="-128"/>
                <a:cs typeface="Calibri" pitchFamily="34" charset="0"/>
              </a:rPr>
              <a:t>698 </a:t>
            </a:r>
            <a:r>
              <a:rPr lang="en-US" altLang="en-US" sz="2100" b="1" dirty="0" err="1" smtClean="0">
                <a:ea typeface="ＭＳ Ｐゴシック" pitchFamily="34" charset="-128"/>
                <a:cs typeface="Calibri" pitchFamily="34" charset="0"/>
              </a:rPr>
              <a:t>grupa</a:t>
            </a:r>
            <a:r>
              <a:rPr lang="en-US" altLang="en-US" sz="2000" dirty="0" smtClean="0">
                <a:ea typeface="ＭＳ Ｐゴシック" pitchFamily="34" charset="-128"/>
                <a:cs typeface="Calibri" pitchFamily="34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1600" b="1" dirty="0" smtClean="0">
              <a:ea typeface="ＭＳ Ｐゴシック" pitchFamily="34" charset="-128"/>
              <a:cs typeface="Calibri" pitchFamily="34" charset="0"/>
            </a:endParaRPr>
          </a:p>
          <a:p>
            <a:pPr algn="just" eaLnBrk="1" fontAlgn="auto" hangingPunct="1">
              <a:lnSpc>
                <a:spcPct val="4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600" b="1" dirty="0" smtClean="0">
              <a:ea typeface="ＭＳ Ｐゴシック" pitchFamily="34" charset="-128"/>
              <a:cs typeface="Calibri" pitchFamily="34" charset="0"/>
            </a:endParaRPr>
          </a:p>
          <a:p>
            <a:pPr eaLnBrk="1" fontAlgn="auto" hangingPunct="1">
              <a:lnSpc>
                <a:spcPct val="40000"/>
              </a:lnSpc>
              <a:spcAft>
                <a:spcPts val="0"/>
              </a:spcAft>
              <a:buFontTx/>
              <a:buNone/>
              <a:defRPr/>
            </a:pPr>
            <a:endParaRPr lang="sr-Cyrl-CS" altLang="en-US" sz="1000" i="1" dirty="0" smtClean="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010400" y="3200400"/>
            <a:ext cx="2422957" cy="265176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6" descr="logo_kb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990600" y="1447800"/>
            <a:ext cx="7239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ИЗВЕШТАЈ О ХОСПИТАЛИЗАЦИЈИ</a:t>
            </a: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бразац  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је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једнак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првој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стран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историје болести и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матичном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листу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рати пацијента у току исте епизоде болничког лечења. </a:t>
            </a:r>
          </a:p>
          <a:p>
            <a:pPr>
              <a:defRPr/>
            </a:pPr>
            <a:endParaRPr lang="sr-Cyrl-C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Попуњава га и потписује одговорни лекар.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1747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5486400" cy="624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solidFill>
              <a:srgbClr val="FF0000"/>
            </a:solidFill>
          </a:ln>
          <a:effectLst/>
          <a:extLst/>
        </p:spPr>
      </p:pic>
      <p:pic>
        <p:nvPicPr>
          <p:cNvPr id="32771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3646488" y="914400"/>
            <a:ext cx="3668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Формирање ДСГ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286000" y="1828800"/>
            <a:ext cx="4572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Подаци потребни за систем ДСГ се уносе у групер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990600" y="22098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3244850"/>
            <a:ext cx="1524000" cy="3683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sr-Cyrl-RS" b="1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ГРУПЕР</a:t>
            </a:r>
            <a:endParaRPr lang="en-US" dirty="0"/>
          </a:p>
        </p:txBody>
      </p:sp>
      <p:sp>
        <p:nvSpPr>
          <p:cNvPr id="33798" name="Line 16"/>
          <p:cNvSpPr>
            <a:spLocks noChangeShapeType="1"/>
          </p:cNvSpPr>
          <p:nvPr/>
        </p:nvSpPr>
        <p:spPr bwMode="auto">
          <a:xfrm>
            <a:off x="990600" y="4038600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495800"/>
            <a:ext cx="64008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Пример:</a:t>
            </a:r>
          </a:p>
          <a:p>
            <a:pPr>
              <a:defRPr/>
            </a:pP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Група 1</a:t>
            </a:r>
            <a:r>
              <a:rPr lang="sr-Cyrl-CS" sz="2400" b="1" dirty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sr-Cyrl-C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О 01 </a:t>
            </a:r>
            <a:r>
              <a:rPr lang="de-DE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A</a:t>
            </a:r>
            <a:r>
              <a:rPr lang="sr-Cyrl-R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порођај царским резом са врло тешким КК</a:t>
            </a:r>
          </a:p>
          <a:p>
            <a:pPr>
              <a:defRPr/>
            </a:pPr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Група 2:</a:t>
            </a:r>
            <a:r>
              <a:rPr lang="sr-Cyrl-R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R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О 60 </a:t>
            </a:r>
            <a:r>
              <a:rPr lang="sr-Latn-R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C</a:t>
            </a:r>
            <a:r>
              <a:rPr lang="sr-Cyrl-R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R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вагинални порођај без КК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800" name="AutoShape 2" descr="&amp;Rcy;&amp;iecy;&amp;zcy;&amp;ucy;&amp;lcy;&amp;tcy;&amp;acy;&amp;tcy; &amp;scy;&amp;lcy;&amp;icy;&amp;kcy;&amp;acy; &amp;zcy;&amp;acy; kompjuter slike"/>
          <p:cNvSpPr>
            <a:spLocks noChangeAspect="1" noChangeArrowheads="1"/>
          </p:cNvSpPr>
          <p:nvPr/>
        </p:nvSpPr>
        <p:spPr bwMode="auto">
          <a:xfrm>
            <a:off x="155575" y="-2095500"/>
            <a:ext cx="66770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AutoShape 4" descr="&amp;Rcy;&amp;iecy;&amp;zcy;&amp;ucy;&amp;lcy;&amp;tcy;&amp;acy;&amp;tcy; &amp;scy;&amp;lcy;&amp;icy;&amp;kcy;&amp;acy; &amp;zcy;&amp;acy; kompjuter slike"/>
          <p:cNvSpPr>
            <a:spLocks noChangeAspect="1" noChangeArrowheads="1"/>
          </p:cNvSpPr>
          <p:nvPr/>
        </p:nvSpPr>
        <p:spPr bwMode="auto">
          <a:xfrm>
            <a:off x="155575" y="-2095500"/>
            <a:ext cx="66770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3802" name="Picture 6" descr="C:\Users\Verica\Desktop\gruper i dsg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6670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3646488" y="228600"/>
            <a:ext cx="3516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Формирање ДСГ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866775"/>
          <a:ext cx="7924800" cy="5918200"/>
        </p:xfrm>
        <a:graphic>
          <a:graphicData uri="http://schemas.openxmlformats.org/drawingml/2006/table">
            <a:tbl>
              <a:tblPr/>
              <a:tblGrid>
                <a:gridCol w="1555334"/>
                <a:gridCol w="2666288"/>
                <a:gridCol w="3703177"/>
              </a:tblGrid>
              <a:tr h="3603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7115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Главна д</a:t>
                      </a: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категорија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Тип процедуре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Степен комп</a:t>
                      </a: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лексности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</a:t>
                      </a:r>
                      <a:endParaRPr kumimoji="0" lang="sr-Cyrl-R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потрошње средстава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6272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трудноћа и порођај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0-39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хируршке процедуре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 врло тешким К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/највећа потрошња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06272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40-59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нвазивне</a:t>
                      </a: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нехир.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процедуре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 </a:t>
                      </a: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средње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тешким КK</a:t>
                      </a: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/нешто нижа потрошња</a:t>
                      </a:r>
                      <a:endParaRPr kumimoji="0" lang="sr-Latn-R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106272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60-99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онзервативне</a:t>
                      </a: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процедуре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 лаким 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КK</a:t>
                      </a: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/нижа потрошња</a:t>
                      </a:r>
                      <a:endParaRPr kumimoji="0" lang="sr-Latn-R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115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 К/најнижа потрошња</a:t>
                      </a:r>
                      <a:endParaRPr kumimoji="0" lang="sr-Latn-R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71561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нема поделе на суседне ДСГ</a:t>
                      </a:r>
                      <a:endParaRPr kumimoji="0" lang="sr-Latn-R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pic>
        <p:nvPicPr>
          <p:cNvPr id="34851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30480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2286000" y="838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Промена начина финансирања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sr-Cyrl-CS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 систему ДСГ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508125"/>
          <a:ext cx="8077200" cy="46894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18651"/>
                <a:gridCol w="5158549"/>
              </a:tblGrid>
              <a:tr h="574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400" b="1" dirty="0" smtClean="0">
                          <a:latin typeface="Calibri" pitchFamily="34" charset="0"/>
                        </a:rPr>
                        <a:t>Односи се на:</a:t>
                      </a:r>
                      <a:endParaRPr lang="sr-Cyrl-BA" sz="2400" b="1" dirty="0" smtClean="0"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698" marB="4569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Cyrl-CS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Не односи </a:t>
                      </a:r>
                      <a:r>
                        <a:rPr lang="sr-Cyrl-CS" sz="2400" b="1" dirty="0" smtClean="0">
                          <a:latin typeface="Calibri" pitchFamily="34" charset="0"/>
                        </a:rPr>
                        <a:t>се на:</a:t>
                      </a:r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T="45698" marB="4569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834104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eriod"/>
                      </a:pPr>
                      <a:endParaRPr lang="en-US" sz="2400" b="1" dirty="0" smtClean="0">
                        <a:latin typeface="Calibri" pitchFamily="34" charset="0"/>
                      </a:endParaRPr>
                    </a:p>
                    <a:p>
                      <a:pPr marL="457200" indent="-457200" algn="l">
                        <a:buFont typeface="+mj-lt"/>
                        <a:buAutoNum type="arabicPeriod"/>
                      </a:pPr>
                      <a:r>
                        <a:rPr lang="sr-Cyrl-C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Услуге пружене током </a:t>
                      </a:r>
                      <a:r>
                        <a:rPr lang="sr-Cyrl-CS" sz="24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акутног болничког</a:t>
                      </a:r>
                      <a:r>
                        <a:rPr lang="sr-Cyrl-CS" sz="24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л</a:t>
                      </a:r>
                      <a:r>
                        <a:rPr lang="sr-Cyrl-CS" sz="24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ечења</a:t>
                      </a:r>
                      <a:r>
                        <a:rPr lang="sr-Cyrl-CS" sz="2400" b="1" dirty="0" smtClean="0">
                          <a:latin typeface="Calibri" pitchFamily="34" charset="0"/>
                        </a:rPr>
                        <a:t>(</a:t>
                      </a:r>
                      <a:r>
                        <a:rPr lang="sr-Cyrl-C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стационар)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sr-Cyrl-CS" sz="2400" b="1" dirty="0" smtClean="0">
                        <a:latin typeface="Calibri" pitchFamily="34" charset="0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sr-Cyrl-C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Услуге пружене у </a:t>
                      </a:r>
                      <a:r>
                        <a:rPr lang="sr-Cyrl-CS" sz="2400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24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дневној</a:t>
                      </a:r>
                      <a:r>
                        <a:rPr lang="sr-Cyrl-CS" sz="2400" b="1" dirty="0" smtClean="0">
                          <a:latin typeface="Calibri" pitchFamily="34" charset="0"/>
                        </a:rPr>
                        <a:t> </a:t>
                      </a:r>
                      <a:r>
                        <a:rPr lang="sr-Cyrl-C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болници</a:t>
                      </a:r>
                      <a:endParaRPr lang="en-US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l"/>
                      <a:endParaRPr lang="en-US" sz="2400" b="1" dirty="0">
                        <a:latin typeface="Calibri" pitchFamily="34" charset="0"/>
                      </a:endParaRPr>
                    </a:p>
                  </a:txBody>
                  <a:tcPr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амбулантне</a:t>
                      </a:r>
                      <a:r>
                        <a:rPr lang="ru-RU" sz="2400" b="1" dirty="0" smtClean="0"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услуге</a:t>
                      </a:r>
                    </a:p>
                    <a:p>
                      <a:pPr marL="457200" indent="-457200" algn="l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з</a:t>
                      </a:r>
                      <a:r>
                        <a:rPr lang="x-none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дравствене </a:t>
                      </a: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услуге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из психијатрије и менталног здравља</a:t>
                      </a:r>
                    </a:p>
                    <a:p>
                      <a:pPr marL="457200" indent="-457200" algn="l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здравствене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услуге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lang="x-none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из области физикалне медицине </a:t>
                      </a:r>
                      <a:r>
                        <a:rPr lang="x-none" sz="24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и </a:t>
                      </a: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рехабилитације</a:t>
                      </a:r>
                    </a:p>
                    <a:p>
                      <a:pPr marL="457200" indent="-457200" algn="l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социјалну</a:t>
                      </a:r>
                      <a:r>
                        <a:rPr lang="ru-RU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 медицину и медицину рада</a:t>
                      </a:r>
                      <a:endParaRPr lang="en-US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698" marB="4569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5854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43000" y="1928813"/>
            <a:ext cx="7239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 </a:t>
            </a:r>
            <a:endParaRPr lang="en-US" sz="24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36867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itle 4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2296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Хвала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пажњи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609600" y="1066800"/>
            <a:ext cx="8153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4000" b="1">
                <a:latin typeface="Calibri" pitchFamily="34" charset="0"/>
                <a:ea typeface="ＭＳ Ｐゴシック" pitchFamily="34" charset="-128"/>
              </a:rPr>
              <a:t>Извештавање у складу са </a:t>
            </a:r>
            <a:br>
              <a:rPr lang="sr-Cyrl-BA" sz="4000" b="1">
                <a:latin typeface="Calibri" pitchFamily="34" charset="0"/>
                <a:ea typeface="ＭＳ Ｐゴシック" pitchFamily="34" charset="-128"/>
              </a:rPr>
            </a:br>
            <a:r>
              <a:rPr lang="sr-Cyrl-BA" sz="4000" b="1">
                <a:latin typeface="Calibri" pitchFamily="34" charset="0"/>
                <a:ea typeface="ＭＳ Ｐゴシック" pitchFamily="34" charset="-128"/>
              </a:rPr>
              <a:t>дијагностички сродним групама</a:t>
            </a:r>
            <a:endParaRPr lang="en-US" sz="4000" b="1">
              <a:latin typeface="Calibri" pitchFamily="34" charset="0"/>
              <a:ea typeface="ＭＳ Ｐゴシック" pitchFamily="34" charset="-128"/>
            </a:endParaRPr>
          </a:p>
          <a:p>
            <a:pPr algn="ctr"/>
            <a:r>
              <a:rPr lang="en-US" sz="4000" b="1">
                <a:latin typeface="Calibri" pitchFamily="34" charset="0"/>
                <a:ea typeface="ＭＳ Ｐゴシック" pitchFamily="34" charset="-128"/>
              </a:rPr>
              <a:t>(ДСГ)</a:t>
            </a:r>
            <a:endParaRPr lang="en-US" sz="4000" b="1"/>
          </a:p>
        </p:txBody>
      </p:sp>
      <p:pic>
        <p:nvPicPr>
          <p:cNvPr id="37891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81000" y="3886200"/>
            <a:ext cx="1905000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3830638"/>
            <a:ext cx="1981200" cy="2493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953000" y="3785295"/>
            <a:ext cx="1600200" cy="23107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705600" y="3733800"/>
            <a:ext cx="1905000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2362200" y="1066800"/>
            <a:ext cx="3370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Главни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појмови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81000" y="2743200"/>
            <a:ext cx="609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Епизода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болничког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лечења</a:t>
            </a:r>
            <a:endParaRPr lang="sl-SI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Основни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узрок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хоспитализације</a:t>
            </a:r>
            <a:endParaRPr lang="sl-SI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Пратеће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дијагнозе</a:t>
            </a:r>
            <a:r>
              <a:rPr lang="sl-SI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ＭＳ Ｐゴシック" pitchFamily="34" charset="-128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Процедуре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916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13"/>
          <a:stretch/>
        </p:blipFill>
        <p:spPr bwMode="auto">
          <a:xfrm>
            <a:off x="5988050" y="609600"/>
            <a:ext cx="3003550" cy="581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ounded Rectangle 5"/>
          <p:cNvSpPr/>
          <p:nvPr/>
        </p:nvSpPr>
        <p:spPr>
          <a:xfrm>
            <a:off x="5943600" y="2667000"/>
            <a:ext cx="3048000" cy="19812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1828800" y="7620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3200" b="1">
                <a:latin typeface="Calibri" pitchFamily="34" charset="0"/>
                <a:ea typeface="ＭＳ Ｐゴシック" pitchFamily="34" charset="-128"/>
              </a:rPr>
              <a:t>Епизода болничког лечења</a:t>
            </a:r>
            <a:endParaRPr lang="en-US" sz="3200" b="1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838200" y="2209800"/>
            <a:ext cx="77724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Период који се рачуна од првог дана пријема у болницу до последњег дана – отпуста из болнице</a:t>
            </a:r>
          </a:p>
          <a:p>
            <a:endParaRPr lang="en-US" sz="240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endParaRPr lang="sr-Cyrl-BA" sz="240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sr-Cyrl-BA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Епизода болничког лечења</a:t>
            </a:r>
            <a:r>
              <a:rPr lang="en-US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sr-Cyrl-BA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се</a:t>
            </a:r>
            <a:endParaRPr lang="en-US" sz="240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sr-Cyrl-BA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sr-Cyrl-BA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не прекида </a:t>
            </a:r>
            <a:endParaRPr lang="en-US" sz="24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sr-Cyrl-BA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превођењем</a:t>
            </a:r>
            <a:r>
              <a:rPr lang="en-US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sr-Cyrl-BA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пацијента на друго одељење ради наставка лечења или додатне дијагностике</a:t>
            </a:r>
            <a:endParaRPr lang="en-US" sz="240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39940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1905000" y="762000"/>
            <a:ext cx="6237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3200" b="1">
                <a:latin typeface="Calibri" pitchFamily="34" charset="0"/>
                <a:ea typeface="ＭＳ Ｐゴシック" pitchFamily="34" charset="-128"/>
              </a:rPr>
              <a:t>Основни узрок</a:t>
            </a:r>
            <a:r>
              <a:rPr lang="en-US" sz="32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BA" sz="3200" b="1">
                <a:latin typeface="Calibri" pitchFamily="34" charset="0"/>
                <a:ea typeface="ＭＳ Ｐゴシック" pitchFamily="34" charset="-128"/>
              </a:rPr>
              <a:t>хоспитализације</a:t>
            </a:r>
            <a:endParaRPr lang="en-US" sz="3200" b="1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609600" y="1865313"/>
            <a:ext cx="7848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>
              <a:buFont typeface="Arial" charset="0"/>
              <a:buChar char="•"/>
            </a:pPr>
            <a:r>
              <a:rPr lang="sr-Cyrl-BA" sz="2400" b="1">
                <a:latin typeface="Calibri" pitchFamily="34" charset="0"/>
                <a:ea typeface="ＭＳ Ｐゴシック" pitchFamily="34" charset="-128"/>
              </a:rPr>
              <a:t>Главни разлог </a:t>
            </a:r>
            <a:r>
              <a:rPr lang="sr-Cyrl-BA" sz="2400">
                <a:latin typeface="Calibri" pitchFamily="34" charset="0"/>
                <a:ea typeface="ＭＳ Ｐゴシック" pitchFamily="34" charset="-128"/>
              </a:rPr>
              <a:t>због ког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а је</a:t>
            </a:r>
            <a:r>
              <a:rPr lang="sr-Cyrl-BA" sz="2400">
                <a:latin typeface="Calibri" pitchFamily="34" charset="0"/>
                <a:ea typeface="ＭＳ Ｐゴシック" pitchFamily="34" charset="-128"/>
              </a:rPr>
              <a:t> пацијент примљен на болничко лечење</a:t>
            </a:r>
          </a:p>
          <a:p>
            <a:pPr marL="365125">
              <a:buFont typeface="Arial" charset="0"/>
              <a:buChar char="•"/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Дефинише</a:t>
            </a:r>
            <a:r>
              <a:rPr lang="sl-SI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се</a:t>
            </a:r>
            <a:r>
              <a:rPr lang="sl-SI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на</a:t>
            </a:r>
            <a:r>
              <a:rPr lang="sl-SI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крају</a:t>
            </a:r>
            <a:r>
              <a:rPr lang="sl-SI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епизоде</a:t>
            </a:r>
            <a:r>
              <a:rPr lang="sl-SI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лечења</a:t>
            </a:r>
            <a:r>
              <a:rPr lang="sr-Cyrl-BA" sz="24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marL="365125">
              <a:buFont typeface="Arial" charset="0"/>
              <a:buChar char="•"/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Анализом</a:t>
            </a:r>
            <a:r>
              <a:rPr lang="sl-SI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целокупне</a:t>
            </a:r>
            <a:r>
              <a:rPr lang="sl-SI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медицинске</a:t>
            </a:r>
            <a:r>
              <a:rPr lang="sl-SI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документације</a:t>
            </a:r>
            <a:endParaRPr lang="sr-Cyrl-BA" sz="24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65125">
              <a:buFont typeface="Arial" charset="0"/>
              <a:buChar char="•"/>
            </a:pPr>
            <a:endParaRPr lang="sl-SI" sz="2400">
              <a:latin typeface="Calibri" pitchFamily="34" charset="0"/>
              <a:ea typeface="ＭＳ Ｐゴシック" pitchFamily="34" charset="-128"/>
            </a:endParaRPr>
          </a:p>
          <a:p>
            <a:pPr marL="365125">
              <a:buFont typeface="Arial" charset="0"/>
              <a:buChar char="•"/>
            </a:pPr>
            <a:r>
              <a:rPr lang="sr-Cyrl-BA" sz="2400">
                <a:latin typeface="Calibri" pitchFamily="34" charset="0"/>
                <a:ea typeface="ＭＳ Ｐゴシック" pitchFamily="34" charset="-128"/>
              </a:rPr>
              <a:t>Ш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ифрира се по МКБ -10 </a:t>
            </a:r>
            <a:r>
              <a:rPr lang="sr-Cyrl-BA" sz="2400">
                <a:latin typeface="Calibri" pitchFamily="34" charset="0"/>
                <a:ea typeface="ＭＳ Ｐゴシック" pitchFamily="34" charset="-128"/>
              </a:rPr>
              <a:t>ревизија</a:t>
            </a:r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pPr marL="365125">
              <a:buFont typeface="Arial" charset="0"/>
              <a:buChar char="•"/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Четири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кодна места</a:t>
            </a:r>
            <a:endParaRPr lang="sr-Cyrl-BA" sz="24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marL="365125">
              <a:buFont typeface="Arial" charset="0"/>
              <a:buChar char="•"/>
            </a:pPr>
            <a:endParaRPr lang="sr-Cyrl-BA" sz="2400">
              <a:latin typeface="Calibri" pitchFamily="34" charset="0"/>
              <a:ea typeface="ＭＳ Ｐゴシック" pitchFamily="34" charset="-128"/>
            </a:endParaRPr>
          </a:p>
          <a:p>
            <a:pPr marL="365125"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Не постоје различити</a:t>
            </a:r>
            <a:r>
              <a:rPr lang="sr-Cyrl-BA" sz="24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основни узроци хоспитализације за свако одељење на коме је пацијент био лечен</a:t>
            </a:r>
          </a:p>
        </p:txBody>
      </p:sp>
      <p:pic>
        <p:nvPicPr>
          <p:cNvPr id="40964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altLang="en-US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Дијагностички</a:t>
            </a: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sr-Cyrl-CS" altLang="en-US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сродне</a:t>
            </a:r>
            <a:r>
              <a:rPr lang="en-US" altLang="en-US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sr-Cyrl-CS" altLang="en-US" sz="36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ＭＳ Ｐゴシック" pitchFamily="34" charset="-128"/>
                <a:cs typeface="Calibri" pitchFamily="34" charset="0"/>
              </a:rPr>
              <a:t>групе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800" dirty="0" smtClean="0">
                <a:solidFill>
                  <a:schemeClr val="tx2">
                    <a:lumMod val="75000"/>
                  </a:schemeClr>
                </a:solidFill>
              </a:rPr>
              <a:t>Односи</a:t>
            </a:r>
            <a:r>
              <a:rPr lang="sr-Latn-R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800" dirty="0" smtClean="0">
                <a:solidFill>
                  <a:schemeClr val="tx2">
                    <a:lumMod val="75000"/>
                  </a:schemeClr>
                </a:solidFill>
              </a:rPr>
              <a:t>се</a:t>
            </a:r>
            <a:r>
              <a:rPr lang="sr-Latn-R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800" dirty="0" smtClean="0">
                <a:solidFill>
                  <a:schemeClr val="tx2">
                    <a:lumMod val="75000"/>
                  </a:schemeClr>
                </a:solidFill>
              </a:rPr>
              <a:t>на</a:t>
            </a:r>
            <a:endParaRPr lang="sr-Latn-R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sz="2800" dirty="0" smtClean="0"/>
              <a:t>    </a:t>
            </a:r>
            <a:r>
              <a:rPr lang="sr-Latn-RS" sz="2800" dirty="0" smtClean="0">
                <a:solidFill>
                  <a:srgbClr val="FF0000"/>
                </a:solidFill>
              </a:rPr>
              <a:t>-</a:t>
            </a:r>
            <a:r>
              <a:rPr lang="sr-Latn-RS" sz="2800" dirty="0" smtClean="0"/>
              <a:t> </a:t>
            </a:r>
            <a:r>
              <a:rPr lang="sr-Cyrl-CS" sz="2800" dirty="0" smtClean="0">
                <a:solidFill>
                  <a:srgbClr val="FF0000"/>
                </a:solidFill>
              </a:rPr>
              <a:t>болнички</a:t>
            </a:r>
            <a:r>
              <a:rPr lang="sr-Latn-RS" sz="2800" dirty="0" smtClean="0">
                <a:solidFill>
                  <a:srgbClr val="FF0000"/>
                </a:solidFill>
              </a:rPr>
              <a:t> </a:t>
            </a:r>
            <a:r>
              <a:rPr lang="sr-Cyrl-CS" sz="2800" dirty="0" smtClean="0">
                <a:solidFill>
                  <a:srgbClr val="FF0000"/>
                </a:solidFill>
              </a:rPr>
              <a:t>лечене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sr-Cyrl-CS" sz="2800" dirty="0" smtClean="0">
                <a:solidFill>
                  <a:srgbClr val="FF0000"/>
                </a:solidFill>
              </a:rPr>
              <a:t>пацијенте</a:t>
            </a:r>
            <a:endParaRPr lang="sr-Latn-RS" sz="2800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sz="2800" dirty="0">
                <a:solidFill>
                  <a:srgbClr val="FF0000"/>
                </a:solidFill>
              </a:rPr>
              <a:t> </a:t>
            </a:r>
            <a:r>
              <a:rPr lang="sr-Latn-RS" sz="2800" dirty="0" smtClean="0">
                <a:solidFill>
                  <a:srgbClr val="FF0000"/>
                </a:solidFill>
              </a:rPr>
              <a:t>   - </a:t>
            </a:r>
            <a:r>
              <a:rPr lang="sr-Cyrl-CS" sz="2800" dirty="0" smtClean="0">
                <a:solidFill>
                  <a:srgbClr val="FF0000"/>
                </a:solidFill>
              </a:rPr>
              <a:t>дневне</a:t>
            </a:r>
            <a:r>
              <a:rPr lang="sr-Latn-RS" sz="2800" dirty="0" smtClean="0">
                <a:solidFill>
                  <a:srgbClr val="FF0000"/>
                </a:solidFill>
              </a:rPr>
              <a:t> </a:t>
            </a:r>
            <a:r>
              <a:rPr lang="sr-Cyrl-CS" sz="2800" dirty="0" smtClean="0">
                <a:solidFill>
                  <a:srgbClr val="FF0000"/>
                </a:solidFill>
              </a:rPr>
              <a:t>болнице</a:t>
            </a:r>
            <a:endParaRPr lang="sr-Latn-RS" sz="2800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RS" sz="28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800" dirty="0" smtClean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sr-Latn-R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800" dirty="0" smtClean="0">
                <a:solidFill>
                  <a:schemeClr val="tx2">
                    <a:lumMod val="75000"/>
                  </a:schemeClr>
                </a:solidFill>
              </a:rPr>
              <a:t>односи</a:t>
            </a:r>
            <a:r>
              <a:rPr lang="sr-Latn-R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800" dirty="0" smtClean="0">
                <a:solidFill>
                  <a:schemeClr val="tx2">
                    <a:lumMod val="75000"/>
                  </a:schemeClr>
                </a:solidFill>
              </a:rPr>
              <a:t>се</a:t>
            </a:r>
            <a:r>
              <a:rPr lang="sr-Latn-R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800" dirty="0" smtClean="0">
                <a:solidFill>
                  <a:schemeClr val="tx2">
                    <a:lumMod val="75000"/>
                  </a:schemeClr>
                </a:solidFill>
              </a:rPr>
              <a:t>на</a:t>
            </a:r>
            <a:endParaRPr lang="sr-Latn-R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sz="2800" dirty="0" smtClean="0"/>
              <a:t>    </a:t>
            </a:r>
            <a:r>
              <a:rPr lang="sr-Latn-RS" sz="2800" dirty="0" smtClean="0">
                <a:solidFill>
                  <a:srgbClr val="FF0000"/>
                </a:solidFill>
              </a:rPr>
              <a:t>- </a:t>
            </a:r>
            <a:r>
              <a:rPr lang="sr-Cyrl-CS" sz="2800" dirty="0" smtClean="0">
                <a:solidFill>
                  <a:srgbClr val="FF0000"/>
                </a:solidFill>
              </a:rPr>
              <a:t>амбулантне</a:t>
            </a:r>
            <a:r>
              <a:rPr lang="sr-Latn-RS" sz="2800" dirty="0" smtClean="0">
                <a:solidFill>
                  <a:srgbClr val="FF0000"/>
                </a:solidFill>
              </a:rPr>
              <a:t> </a:t>
            </a:r>
            <a:r>
              <a:rPr lang="sr-Cyrl-CS" sz="2800" dirty="0" smtClean="0">
                <a:solidFill>
                  <a:srgbClr val="FF0000"/>
                </a:solidFill>
              </a:rPr>
              <a:t>услуге</a:t>
            </a:r>
            <a:endParaRPr lang="sr-Latn-RS" sz="2800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RS" sz="2800" dirty="0" smtClean="0">
                <a:solidFill>
                  <a:srgbClr val="FF0000"/>
                </a:solidFill>
              </a:rPr>
              <a:t>    - </a:t>
            </a:r>
            <a:r>
              <a:rPr lang="sr-Cyrl-CS" sz="2800" dirty="0" smtClean="0">
                <a:solidFill>
                  <a:srgbClr val="FF0000"/>
                </a:solidFill>
              </a:rPr>
              <a:t>психијатрија</a:t>
            </a:r>
            <a:r>
              <a:rPr lang="sr-Latn-RS" sz="2800" dirty="0" smtClean="0">
                <a:solidFill>
                  <a:srgbClr val="FF0000"/>
                </a:solidFill>
              </a:rPr>
              <a:t>, </a:t>
            </a:r>
            <a:r>
              <a:rPr lang="sr-Cyrl-CS" sz="2800" dirty="0" smtClean="0">
                <a:solidFill>
                  <a:srgbClr val="FF0000"/>
                </a:solidFill>
              </a:rPr>
              <a:t>физикална</a:t>
            </a:r>
            <a:r>
              <a:rPr lang="sr-Latn-RS" sz="2800" dirty="0" smtClean="0">
                <a:solidFill>
                  <a:srgbClr val="FF0000"/>
                </a:solidFill>
              </a:rPr>
              <a:t> </a:t>
            </a:r>
            <a:r>
              <a:rPr lang="sr-Cyrl-CS" sz="2800" dirty="0" smtClean="0">
                <a:solidFill>
                  <a:srgbClr val="FF0000"/>
                </a:solidFill>
              </a:rPr>
              <a:t>медицина</a:t>
            </a:r>
            <a:r>
              <a:rPr lang="sr-Latn-RS" sz="2800" dirty="0" smtClean="0">
                <a:solidFill>
                  <a:srgbClr val="FF0000"/>
                </a:solidFill>
              </a:rPr>
              <a:t> </a:t>
            </a:r>
            <a:r>
              <a:rPr lang="sr-Cyrl-CS" sz="2800" dirty="0" smtClean="0">
                <a:solidFill>
                  <a:srgbClr val="FF0000"/>
                </a:solidFill>
              </a:rPr>
              <a:t>и</a:t>
            </a:r>
            <a:r>
              <a:rPr lang="sr-Latn-R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	</a:t>
            </a:r>
            <a:r>
              <a:rPr lang="sr-Cyrl-CS" sz="2800" dirty="0" smtClean="0">
                <a:solidFill>
                  <a:srgbClr val="FF0000"/>
                </a:solidFill>
              </a:rPr>
              <a:t>рехабилитација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172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400"/>
            <a:ext cx="5129213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838200" y="1752600"/>
            <a:ext cx="76200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Стање или проблем који је</a:t>
            </a:r>
            <a:r>
              <a:rPr lang="sr-Cyrl-BA" sz="24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>
                <a:latin typeface="Calibri" pitchFamily="34" charset="0"/>
                <a:ea typeface="ＭＳ Ｐゴシック" pitchFamily="34" charset="-128"/>
              </a:rPr>
              <a:t>био</a:t>
            </a:r>
            <a:r>
              <a:rPr lang="sr-Cyrl-BA" sz="24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>
                <a:latin typeface="Calibri" pitchFamily="34" charset="0"/>
                <a:ea typeface="ＭＳ Ｐゴシック" pitchFamily="34" charset="-128"/>
              </a:rPr>
              <a:t>присутан 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у време пријема уз основни узрок хоспитализације </a:t>
            </a:r>
            <a:r>
              <a:rPr lang="en-US" sz="2400" b="1">
                <a:latin typeface="Calibri" pitchFamily="34" charset="0"/>
                <a:ea typeface="ＭＳ Ｐゴシック" pitchFamily="34" charset="-128"/>
              </a:rPr>
              <a:t>или се појавио 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у току болничког лечења и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узрокује потребу за</a:t>
            </a:r>
            <a:r>
              <a:rPr lang="sr-Cyrl-BA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додатном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:</a:t>
            </a:r>
          </a:p>
          <a:p>
            <a:pPr lvl="2"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Дијагностиком</a:t>
            </a:r>
          </a:p>
          <a:p>
            <a:pPr lvl="2"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Терапијом</a:t>
            </a:r>
          </a:p>
          <a:p>
            <a:pPr lvl="2"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Негом и/или надзором</a:t>
            </a:r>
            <a:endParaRPr lang="sr-Latn-CS" sz="2400">
              <a:latin typeface="Calibri" pitchFamily="34" charset="0"/>
              <a:ea typeface="ＭＳ Ｐゴシック" pitchFamily="34" charset="-128"/>
            </a:endParaRPr>
          </a:p>
          <a:p>
            <a:pPr lvl="2"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Дужом хоспитализацијом</a:t>
            </a:r>
          </a:p>
          <a:p>
            <a:pPr lvl="2">
              <a:buFont typeface="Arial" charset="0"/>
              <a:buChar char="•"/>
            </a:pPr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pPr>
              <a:buFont typeface="Arial" charset="0"/>
              <a:buChar char="•"/>
            </a:pPr>
            <a:r>
              <a:rPr lang="bg-BG" sz="2400">
                <a:latin typeface="Calibri" pitchFamily="34" charset="0"/>
                <a:ea typeface="ＭＳ Ｐゴシック" pitchFamily="34" charset="-128"/>
              </a:rPr>
              <a:t>Ш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ифрирају се по истим правилима као и основни узрок хоспитализације (МКБ-10)</a:t>
            </a:r>
            <a:endParaRPr lang="en-US" sz="2400" b="1">
              <a:latin typeface="Calibri" pitchFamily="34" charset="0"/>
              <a:ea typeface="ＭＳ Ｐゴシック" pitchFamily="34" charset="-128"/>
            </a:endParaRPr>
          </a:p>
          <a:p>
            <a:pPr>
              <a:buFont typeface="Arial" charset="0"/>
              <a:buChar char="•"/>
            </a:pPr>
            <a:r>
              <a:rPr lang="bg-BG" sz="28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У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тичу на групир</a:t>
            </a:r>
            <a:r>
              <a:rPr lang="sr-Cyrl-BA" sz="28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ање!</a:t>
            </a:r>
            <a:endParaRPr lang="en-US" sz="28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43011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1"/>
          <p:cNvSpPr>
            <a:spLocks noChangeArrowheads="1"/>
          </p:cNvSpPr>
          <p:nvPr/>
        </p:nvSpPr>
        <p:spPr bwMode="auto">
          <a:xfrm>
            <a:off x="2514600" y="762000"/>
            <a:ext cx="3902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  <a:ea typeface="ＭＳ Ｐゴシック" pitchFamily="34" charset="-128"/>
              </a:rPr>
              <a:t>Пратећа дијагнозе</a:t>
            </a:r>
            <a:endParaRPr 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"/>
            <a:ext cx="49530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438400" y="406400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+mn-lt"/>
                <a:ea typeface="ＭＳ Ｐゴシック" pitchFamily="34" charset="-128"/>
              </a:rPr>
              <a:t>Шта</a:t>
            </a:r>
            <a:r>
              <a:rPr lang="en-US" sz="3200" b="1" dirty="0">
                <a:latin typeface="+mn-lt"/>
                <a:ea typeface="ＭＳ Ｐゴシック" pitchFamily="34" charset="-128"/>
              </a:rPr>
              <a:t> </a:t>
            </a:r>
            <a:r>
              <a:rPr lang="en-US" sz="3200" b="1" dirty="0" err="1">
                <a:latin typeface="+mn-lt"/>
                <a:ea typeface="ＭＳ Ｐゴシック" pitchFamily="34" charset="-128"/>
              </a:rPr>
              <a:t>нам</a:t>
            </a:r>
            <a:r>
              <a:rPr lang="en-US" sz="3200" b="1" dirty="0">
                <a:latin typeface="+mn-lt"/>
                <a:ea typeface="ＭＳ Ｐゴシック" pitchFamily="34" charset="-128"/>
              </a:rPr>
              <a:t> </a:t>
            </a:r>
            <a:r>
              <a:rPr lang="en-US" sz="3200" b="1" dirty="0" err="1">
                <a:latin typeface="+mn-lt"/>
                <a:ea typeface="ＭＳ Ｐゴシック" pitchFamily="34" charset="-128"/>
              </a:rPr>
              <a:t>је</a:t>
            </a:r>
            <a:r>
              <a:rPr lang="en-US" sz="3200" b="1" dirty="0">
                <a:latin typeface="+mn-lt"/>
                <a:ea typeface="ＭＳ Ｐゴシック" pitchFamily="34" charset="-128"/>
              </a:rPr>
              <a:t> </a:t>
            </a:r>
            <a:r>
              <a:rPr lang="en-US" sz="3200" b="1" dirty="0" err="1">
                <a:latin typeface="+mn-lt"/>
                <a:ea typeface="ＭＳ Ｐゴシック" pitchFamily="34" charset="-128"/>
              </a:rPr>
              <a:t>потребно</a:t>
            </a:r>
            <a:r>
              <a:rPr lang="en-US" sz="3200" b="1" dirty="0">
                <a:latin typeface="+mn-lt"/>
                <a:ea typeface="ＭＳ Ｐゴシック" pitchFamily="34" charset="-128"/>
              </a:rPr>
              <a:t>?</a:t>
            </a:r>
            <a:endParaRPr lang="en-US" sz="3200" b="1" dirty="0">
              <a:latin typeface="+mn-lt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990600" y="2070100"/>
            <a:ext cx="7848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Међународна статистичка класификација болести и сродних здравствених проблема, 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Десета ревизија 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(МКБ-10)</a:t>
            </a:r>
          </a:p>
          <a:p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Номенклатура здравствених услуга на секундарном и терцијарном нивоу здравствене заштите</a:t>
            </a:r>
          </a:p>
          <a:p>
            <a:r>
              <a:rPr lang="en-US" sz="24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(Службени гласник РС бр. 91/11)</a:t>
            </a:r>
          </a:p>
          <a:p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Правила шифрирања</a:t>
            </a:r>
          </a:p>
        </p:txBody>
      </p:sp>
      <p:pic>
        <p:nvPicPr>
          <p:cNvPr id="45060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219200" y="2590800"/>
            <a:ext cx="7772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sr-Cyrl-BA" sz="2400">
                <a:latin typeface="Calibri" pitchFamily="34" charset="0"/>
                <a:ea typeface="ＭＳ Ｐゴシック" pitchFamily="34" charset="-128"/>
              </a:rPr>
              <a:t>За шифрирање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BA" sz="2400">
                <a:latin typeface="Calibri" pitchFamily="34" charset="0"/>
                <a:ea typeface="ＭＳ Ｐゴシック" pitchFamily="34" charset="-128"/>
              </a:rPr>
              <a:t>дијагноза у сврху извештавања </a:t>
            </a:r>
          </a:p>
          <a:p>
            <a:pPr>
              <a:lnSpc>
                <a:spcPct val="90000"/>
              </a:lnSpc>
            </a:pPr>
            <a:r>
              <a:rPr lang="sr-Cyrl-BA" sz="2400">
                <a:latin typeface="Calibri" pitchFamily="34" charset="0"/>
                <a:ea typeface="ＭＳ Ｐゴシック" pitchFamily="34" charset="-128"/>
              </a:rPr>
              <a:t>према систему ДСГ потребно је користити </a:t>
            </a:r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sr-Cyrl-BA" sz="240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sr-Cyrl-BA" sz="2400" b="1">
                <a:latin typeface="Calibri" pitchFamily="34" charset="0"/>
                <a:ea typeface="ＭＳ Ｐゴシック" pitchFamily="34" charset="-128"/>
              </a:rPr>
              <a:t>ЧЕТИРИ (4)  кодна</a:t>
            </a:r>
            <a:r>
              <a:rPr lang="en-US" sz="2400" b="1">
                <a:latin typeface="Calibri" pitchFamily="34" charset="0"/>
                <a:ea typeface="ＭＳ Ｐゴシック" pitchFamily="34" charset="-128"/>
              </a:rPr>
              <a:t> места</a:t>
            </a:r>
            <a:r>
              <a:rPr lang="sr-Cyrl-BA" sz="24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l-SI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(A04.4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)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3343275" y="914400"/>
            <a:ext cx="2676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  <a:ea typeface="ＭＳ Ｐゴシック" pitchFamily="34" charset="-128"/>
              </a:rPr>
              <a:t>МКБ</a:t>
            </a:r>
            <a:r>
              <a:rPr lang="hr-HR" sz="3200" b="1">
                <a:latin typeface="Calibri" pitchFamily="34" charset="0"/>
                <a:ea typeface="ＭＳ Ｐゴシック" pitchFamily="34" charset="-128"/>
              </a:rPr>
              <a:t>-10</a:t>
            </a:r>
            <a:endParaRPr lang="en-US" sz="3200" b="1"/>
          </a:p>
        </p:txBody>
      </p:sp>
      <p:pic>
        <p:nvPicPr>
          <p:cNvPr id="46084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1600200" y="838200"/>
            <a:ext cx="670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  <a:ea typeface="ＭＳ Ｐゴシック" pitchFamily="34" charset="-128"/>
              </a:rPr>
              <a:t>Основни</a:t>
            </a:r>
            <a:r>
              <a:rPr lang="sl-SI" sz="32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3200" b="1">
                <a:latin typeface="Calibri" pitchFamily="34" charset="0"/>
                <a:ea typeface="ＭＳ Ｐゴシック" pitchFamily="34" charset="-128"/>
              </a:rPr>
              <a:t>узрок</a:t>
            </a:r>
            <a:r>
              <a:rPr lang="sl-SI" sz="32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3200" b="1">
                <a:latin typeface="Calibri" pitchFamily="34" charset="0"/>
                <a:ea typeface="ＭＳ Ｐゴシック" pitchFamily="34" charset="-128"/>
              </a:rPr>
              <a:t>хоспитализације</a:t>
            </a:r>
          </a:p>
          <a:p>
            <a:pPr algn="ctr"/>
            <a:r>
              <a:rPr lang="ru-RU" sz="3200" b="1">
                <a:latin typeface="Calibri" pitchFamily="34" charset="0"/>
                <a:ea typeface="ＭＳ Ｐゴシック" pitchFamily="34" charset="-128"/>
              </a:rPr>
              <a:t> -специфичне ситуације- </a:t>
            </a:r>
            <a:endParaRPr lang="en-US" sz="3200" b="1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990600" y="2451100"/>
            <a:ext cx="7620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Основн</a:t>
            </a:r>
            <a:r>
              <a:rPr lang="en-US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болест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као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основни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узрок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хоспитализације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endParaRPr lang="en-US" sz="200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Симптом/стање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као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основни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узрок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хоспитализације</a:t>
            </a:r>
          </a:p>
          <a:p>
            <a:pPr marL="457200" indent="-457200">
              <a:lnSpc>
                <a:spcPct val="150000"/>
              </a:lnSpc>
            </a:pPr>
            <a:endParaRPr lang="en-US" sz="200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457200" indent="-457200">
              <a:buFontTx/>
              <a:buAutoNum type="arabicPeriod" startAt="3"/>
            </a:pP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Два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или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више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стања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која подједнако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одговорају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дефиницији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основног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узрока</a:t>
            </a:r>
            <a:r>
              <a:rPr lang="sl-SI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хоспитализације</a:t>
            </a:r>
            <a:endParaRPr lang="en-US" sz="2000"/>
          </a:p>
        </p:txBody>
      </p:sp>
      <p:pic>
        <p:nvPicPr>
          <p:cNvPr id="47108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334000"/>
            <a:ext cx="21002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5334000"/>
            <a:ext cx="1579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5332413"/>
            <a:ext cx="1600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743200" y="685800"/>
            <a:ext cx="6019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ea typeface="ＭＳ Ｐゴシック" pitchFamily="34" charset="-128"/>
              </a:rPr>
              <a:t>1</a:t>
            </a:r>
            <a:r>
              <a:rPr lang="sl-SI" sz="2400">
                <a:latin typeface="Calibri" pitchFamily="34" charset="0"/>
                <a:ea typeface="ＭＳ Ｐゴシック" pitchFamily="34" charset="-128"/>
              </a:rPr>
              <a:t>. </a:t>
            </a:r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r>
              <a:rPr lang="ru-RU" sz="2000" b="1">
                <a:latin typeface="Calibri" pitchFamily="34" charset="0"/>
                <a:ea typeface="ＭＳ Ｐゴシック" pitchFamily="34" charset="-128"/>
              </a:rPr>
              <a:t>Основна</a:t>
            </a:r>
            <a:r>
              <a:rPr lang="sl-SI" sz="20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b="1">
                <a:latin typeface="Calibri" pitchFamily="34" charset="0"/>
                <a:ea typeface="ＭＳ Ｐゴシック" pitchFamily="34" charset="-128"/>
              </a:rPr>
              <a:t>болест</a:t>
            </a:r>
            <a:r>
              <a:rPr lang="sl-SI" sz="20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BA" sz="2000" b="1">
                <a:latin typeface="Calibri" pitchFamily="34" charset="0"/>
                <a:ea typeface="ＭＳ Ｐゴシック" pitchFamily="34" charset="-128"/>
              </a:rPr>
              <a:t/>
            </a:r>
            <a:br>
              <a:rPr lang="sr-Cyrl-BA" sz="2000" b="1">
                <a:latin typeface="Calibri" pitchFamily="34" charset="0"/>
                <a:ea typeface="ＭＳ Ｐゴシック" pitchFamily="34" charset="-128"/>
              </a:rPr>
            </a:br>
            <a:r>
              <a:rPr lang="ru-RU" sz="2000" b="1">
                <a:latin typeface="Calibri" pitchFamily="34" charset="0"/>
                <a:ea typeface="ＭＳ Ｐゴシック" pitchFamily="34" charset="-128"/>
              </a:rPr>
              <a:t>као</a:t>
            </a:r>
            <a:r>
              <a:rPr lang="sl-SI" sz="20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b="1">
                <a:latin typeface="Calibri" pitchFamily="34" charset="0"/>
                <a:ea typeface="ＭＳ Ｐゴシック" pitchFamily="34" charset="-128"/>
              </a:rPr>
              <a:t>основни</a:t>
            </a:r>
            <a:r>
              <a:rPr lang="sl-SI" sz="20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b="1">
                <a:latin typeface="Calibri" pitchFamily="34" charset="0"/>
                <a:ea typeface="ＭＳ Ｐゴシック" pitchFamily="34" charset="-128"/>
              </a:rPr>
              <a:t>узрок</a:t>
            </a:r>
            <a:r>
              <a:rPr lang="sl-SI" sz="20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b="1">
                <a:latin typeface="Calibri" pitchFamily="34" charset="0"/>
                <a:ea typeface="ＭＳ Ｐゴシック" pitchFamily="34" charset="-128"/>
              </a:rPr>
              <a:t>хоспитализације</a:t>
            </a:r>
            <a:r>
              <a:rPr lang="sl-SI" sz="2000" b="1">
                <a:latin typeface="Calibri" pitchFamily="34" charset="0"/>
                <a:ea typeface="ＭＳ Ｐゴシック" pitchFamily="34" charset="-128"/>
              </a:rPr>
              <a:t> </a:t>
            </a:r>
            <a:endParaRPr lang="en-US" sz="2000" b="1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371600" y="2374900"/>
            <a:ext cx="70104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200">
                <a:latin typeface="Calibri" pitchFamily="34" charset="0"/>
                <a:ea typeface="ＭＳ Ｐゴシック" pitchFamily="34" charset="-128"/>
              </a:rPr>
              <a:t>Пацијент</a:t>
            </a:r>
            <a:r>
              <a:rPr lang="sl-SI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је</a:t>
            </a:r>
            <a:r>
              <a:rPr lang="en-US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примљен</a:t>
            </a:r>
            <a:r>
              <a:rPr lang="sl-SI" sz="22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са</a:t>
            </a:r>
            <a:r>
              <a:rPr lang="sl-SI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одређеним</a:t>
            </a:r>
            <a:r>
              <a:rPr lang="en-US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проблемом</a:t>
            </a:r>
            <a:r>
              <a:rPr lang="en-US" sz="2200">
                <a:latin typeface="Calibri" pitchFamily="34" charset="0"/>
                <a:ea typeface="ＭＳ Ｐゴシック" pitchFamily="34" charset="-128"/>
              </a:rPr>
              <a:t>/симптом</a:t>
            </a:r>
          </a:p>
          <a:p>
            <a:pPr>
              <a:lnSpc>
                <a:spcPct val="90000"/>
              </a:lnSpc>
            </a:pPr>
            <a:endParaRPr lang="en-US" sz="220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ru-RU" sz="2200">
                <a:latin typeface="Calibri" pitchFamily="34" charset="0"/>
                <a:ea typeface="ＭＳ Ｐゴシック" pitchFamily="34" charset="-128"/>
              </a:rPr>
              <a:t>Током</a:t>
            </a:r>
            <a:r>
              <a:rPr lang="en-US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болничког</a:t>
            </a:r>
            <a:r>
              <a:rPr lang="sl-SI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лечења</a:t>
            </a:r>
            <a:r>
              <a:rPr lang="sl-SI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идентификје се</a:t>
            </a:r>
            <a:r>
              <a:rPr lang="sl-SI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основна</a:t>
            </a:r>
            <a:r>
              <a:rPr lang="sl-SI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болест</a:t>
            </a:r>
            <a:r>
              <a:rPr lang="sl-SI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која</a:t>
            </a:r>
            <a:r>
              <a:rPr lang="sl-SI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је</a:t>
            </a:r>
            <a:r>
              <a:rPr lang="sl-SI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проузроковала</a:t>
            </a:r>
            <a:r>
              <a:rPr lang="sl-SI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овај</a:t>
            </a:r>
            <a:r>
              <a:rPr lang="sl-SI" sz="22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проблем</a:t>
            </a:r>
            <a:r>
              <a:rPr lang="en-US" sz="2200">
                <a:latin typeface="Calibri" pitchFamily="34" charset="0"/>
                <a:ea typeface="ＭＳ Ｐゴシック" pitchFamily="34" charset="-128"/>
              </a:rPr>
              <a:t>/</a:t>
            </a:r>
            <a:r>
              <a:rPr lang="ru-RU" sz="2200">
                <a:latin typeface="Calibri" pitchFamily="34" charset="0"/>
                <a:ea typeface="ＭＳ Ｐゴシック" pitchFamily="34" charset="-128"/>
              </a:rPr>
              <a:t>симптом</a:t>
            </a:r>
            <a:r>
              <a:rPr lang="sl-SI" sz="2200">
                <a:latin typeface="Calibri" pitchFamily="34" charset="0"/>
                <a:ea typeface="ＭＳ Ｐゴシック" pitchFamily="34" charset="-128"/>
              </a:rPr>
              <a:t> </a:t>
            </a:r>
            <a:endParaRPr lang="en-US" sz="220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20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Основни</a:t>
            </a:r>
            <a:r>
              <a:rPr lang="sl-SI" sz="2000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узрок</a:t>
            </a:r>
            <a:r>
              <a:rPr lang="sl-SI" sz="2000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хоспитализације 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Новооткривена основна болест</a:t>
            </a:r>
            <a:endParaRPr lang="ru-RU" sz="22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200" b="1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  <a:ea typeface="ＭＳ Ｐゴシック" pitchFamily="34" charset="-128"/>
              </a:rPr>
              <a:t>Пратећа</a:t>
            </a:r>
            <a:r>
              <a:rPr lang="sl-SI" sz="20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b="1">
                <a:latin typeface="Calibri" pitchFamily="34" charset="0"/>
                <a:ea typeface="ＭＳ Ｐゴシック" pitchFamily="34" charset="-128"/>
              </a:rPr>
              <a:t>дијагноза</a:t>
            </a:r>
            <a:r>
              <a:rPr lang="en-US" sz="2000" b="1">
                <a:latin typeface="Calibri" pitchFamily="34" charset="0"/>
                <a:ea typeface="ＭＳ Ｐゴシック" pitchFamily="34" charset="-128"/>
              </a:rPr>
              <a:t>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Проблем/</a:t>
            </a:r>
            <a:r>
              <a:rPr lang="ru-RU" sz="22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симптом</a:t>
            </a:r>
            <a:r>
              <a:rPr lang="sl-SI" sz="22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због ког је хоспитализован</a:t>
            </a:r>
          </a:p>
        </p:txBody>
      </p:sp>
      <p:pic>
        <p:nvPicPr>
          <p:cNvPr id="48132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19200" y="15240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Пацијент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је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примљен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због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епилептичког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напада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који</a:t>
            </a:r>
            <a:r>
              <a:rPr lang="en-US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се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јавља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први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пут </a:t>
            </a:r>
            <a:endParaRPr lang="sr-Latn-RS" sz="24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   ЦТ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показује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велики</a:t>
            </a:r>
            <a:r>
              <a:rPr lang="sl-SI" sz="24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тумор</a:t>
            </a:r>
            <a:r>
              <a:rPr lang="sl-SI" sz="24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мозга</a:t>
            </a:r>
            <a:r>
              <a:rPr lang="sl-SI" sz="24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који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је</a:t>
            </a:r>
            <a:r>
              <a:rPr lang="en-US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проузроковао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епилептички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напад.</a:t>
            </a:r>
            <a:r>
              <a:rPr lang="sl-SI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sl-SI" sz="24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Основни</a:t>
            </a:r>
            <a:r>
              <a:rPr lang="sl-SI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узрок</a:t>
            </a:r>
            <a:r>
              <a:rPr lang="sl-SI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хоспитализације</a:t>
            </a:r>
            <a:r>
              <a:rPr lang="sr-Cyrl-ME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sr-Cyrl-ME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   С71.9</a:t>
            </a:r>
            <a:r>
              <a:rPr lang="sr-Cyrl-BA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Тумор</a:t>
            </a:r>
            <a:r>
              <a:rPr lang="sl-SI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мозга</a:t>
            </a:r>
            <a:endParaRPr lang="sr-Latn-RS" sz="2400" b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Пратећа</a:t>
            </a:r>
            <a:r>
              <a:rPr lang="sl-SI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дијагноза</a:t>
            </a:r>
            <a:r>
              <a:rPr lang="en-US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endParaRPr lang="sr-Latn-RS" sz="2400" b="1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defRPr/>
            </a:pPr>
            <a:r>
              <a:rPr lang="sr-Cyrl-ME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G40.6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Велики</a:t>
            </a:r>
            <a:r>
              <a:rPr lang="pl-PL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епилеп</a:t>
            </a:r>
            <a:r>
              <a:rPr lang="sr-Cyrl-BA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тички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напад</a:t>
            </a:r>
            <a:endParaRPr lang="en-US" sz="24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indent="1588">
              <a:defRPr/>
            </a:pPr>
            <a:endParaRPr lang="en-US" sz="24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491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407025"/>
            <a:ext cx="16764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Cyrl-ME" sz="3200" b="1" dirty="0">
                <a:latin typeface="+mj-lt"/>
                <a:ea typeface="+mj-ea"/>
                <a:cs typeface="+mj-cs"/>
              </a:rPr>
              <a:t>ПРИМЕР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9157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819400" y="685800"/>
            <a:ext cx="601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ea typeface="ＭＳ Ｐゴシック" pitchFamily="34" charset="-128"/>
              </a:rPr>
              <a:t>2</a:t>
            </a:r>
            <a:r>
              <a:rPr lang="sl-SI">
                <a:latin typeface="Calibri" pitchFamily="34" charset="0"/>
                <a:ea typeface="ＭＳ Ｐゴシック" pitchFamily="34" charset="-128"/>
              </a:rPr>
              <a:t>.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  <a:p>
            <a:r>
              <a:rPr lang="ru-RU" b="1">
                <a:latin typeface="Calibri" pitchFamily="34" charset="0"/>
                <a:ea typeface="ＭＳ Ｐゴシック" pitchFamily="34" charset="-128"/>
              </a:rPr>
              <a:t>Проблем/</a:t>
            </a:r>
            <a:r>
              <a:rPr lang="en-US" b="1">
                <a:latin typeface="Calibri" pitchFamily="34" charset="0"/>
                <a:ea typeface="ＭＳ Ｐゴシック" pitchFamily="34" charset="-128"/>
              </a:rPr>
              <a:t>симптом</a:t>
            </a:r>
            <a:r>
              <a:rPr lang="sr-Cyrl-BA">
                <a:latin typeface="Calibri" pitchFamily="34" charset="0"/>
                <a:ea typeface="ＭＳ Ｐゴシック" pitchFamily="34" charset="-128"/>
              </a:rPr>
              <a:t/>
            </a:r>
            <a:br>
              <a:rPr lang="sr-Cyrl-BA">
                <a:latin typeface="Calibri" pitchFamily="34" charset="0"/>
                <a:ea typeface="ＭＳ Ｐゴシック" pitchFamily="34" charset="-128"/>
              </a:rPr>
            </a:br>
            <a:r>
              <a:rPr lang="ru-RU">
                <a:latin typeface="Calibri" pitchFamily="34" charset="0"/>
                <a:ea typeface="ＭＳ Ｐゴシック" pitchFamily="34" charset="-128"/>
              </a:rPr>
              <a:t>као</a:t>
            </a:r>
            <a:r>
              <a:rPr lang="sl-SI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>
                <a:latin typeface="Calibri" pitchFamily="34" charset="0"/>
                <a:ea typeface="ＭＳ Ｐゴシック" pitchFamily="34" charset="-128"/>
              </a:rPr>
              <a:t>основни</a:t>
            </a:r>
            <a:r>
              <a:rPr lang="sl-SI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>
                <a:latin typeface="Calibri" pitchFamily="34" charset="0"/>
                <a:ea typeface="ＭＳ Ｐゴシック" pitchFamily="34" charset="-128"/>
              </a:rPr>
              <a:t>узрок</a:t>
            </a:r>
            <a:r>
              <a:rPr lang="sl-SI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>
                <a:latin typeface="Calibri" pitchFamily="34" charset="0"/>
                <a:ea typeface="ＭＳ Ｐゴシック" pitchFamily="34" charset="-128"/>
              </a:rPr>
              <a:t>хоспитализације</a:t>
            </a:r>
            <a:endParaRPr lang="en-U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371600" y="2374900"/>
            <a:ext cx="70104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defRPr/>
            </a:pPr>
            <a:r>
              <a:rPr lang="ru-RU" sz="2200" dirty="0">
                <a:latin typeface="Calibri" pitchFamily="34" charset="0"/>
                <a:ea typeface="ＭＳ Ｐゴシック" pitchFamily="34" charset="-128"/>
              </a:rPr>
              <a:t>Пацијент</a:t>
            </a:r>
            <a:r>
              <a:rPr lang="sl-SI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 dirty="0">
                <a:latin typeface="Calibri" pitchFamily="34" charset="0"/>
                <a:ea typeface="ＭＳ Ｐゴシック" pitchFamily="34" charset="-128"/>
              </a:rPr>
              <a:t>се</a:t>
            </a:r>
            <a:r>
              <a:rPr lang="sl-SI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 dirty="0">
                <a:latin typeface="Calibri" pitchFamily="34" charset="0"/>
                <a:ea typeface="ＭＳ Ｐゴシック" pitchFamily="34" charset="-128"/>
              </a:rPr>
              <a:t>јавља</a:t>
            </a:r>
            <a:r>
              <a:rPr lang="sl-SI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 dirty="0">
                <a:latin typeface="Calibri" pitchFamily="34" charset="0"/>
                <a:ea typeface="ＭＳ Ｐゴシック" pitchFamily="34" charset="-128"/>
              </a:rPr>
              <a:t>са</a:t>
            </a:r>
            <a:r>
              <a:rPr lang="sl-SI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 dirty="0">
                <a:latin typeface="Calibri" pitchFamily="34" charset="0"/>
                <a:ea typeface="ＭＳ Ｐゴシック" pitchFamily="34" charset="-128"/>
              </a:rPr>
              <a:t>проблемом</a:t>
            </a:r>
            <a:r>
              <a:rPr lang="sl-SI" sz="2200" dirty="0">
                <a:latin typeface="Calibri" pitchFamily="34" charset="0"/>
                <a:ea typeface="ＭＳ Ｐゴシック" pitchFamily="34" charset="-128"/>
              </a:rPr>
              <a:t>/</a:t>
            </a:r>
            <a:r>
              <a:rPr lang="ru-RU" sz="2200" dirty="0">
                <a:latin typeface="Calibri" pitchFamily="34" charset="0"/>
                <a:ea typeface="ＭＳ Ｐゴシック" pitchFamily="34" charset="-128"/>
              </a:rPr>
              <a:t>симптомом који се </a:t>
            </a:r>
          </a:p>
          <a:p>
            <a:pPr marL="228600" indent="-228600">
              <a:defRPr/>
            </a:pPr>
            <a:r>
              <a:rPr lang="ru-RU" sz="2200" dirty="0">
                <a:latin typeface="Calibri" pitchFamily="34" charset="0"/>
                <a:ea typeface="ＭＳ Ｐゴシック" pitchFamily="34" charset="-128"/>
              </a:rPr>
              <a:t>третира </a:t>
            </a:r>
            <a:r>
              <a:rPr lang="sr-Cyrl-ME" sz="2200" dirty="0">
                <a:latin typeface="Calibri" pitchFamily="34" charset="0"/>
                <a:ea typeface="ＭＳ Ｐゴシック" pitchFamily="34" charset="-128"/>
              </a:rPr>
              <a:t>током хоспитализације</a:t>
            </a:r>
          </a:p>
          <a:p>
            <a:pPr marL="228600" indent="-228600">
              <a:defRPr/>
            </a:pPr>
            <a:r>
              <a:rPr lang="ru-RU" sz="2200" dirty="0">
                <a:latin typeface="Calibri" pitchFamily="34" charset="0"/>
                <a:ea typeface="ＭＳ Ｐゴシック" pitchFamily="34" charset="-128"/>
              </a:rPr>
              <a:t>Основн</a:t>
            </a:r>
            <a:r>
              <a:rPr lang="sr-Latn-RS" sz="2200" dirty="0">
                <a:latin typeface="Calibri" pitchFamily="34" charset="0"/>
                <a:ea typeface="ＭＳ Ｐゴシック" pitchFamily="34" charset="-128"/>
              </a:rPr>
              <a:t>a</a:t>
            </a:r>
            <a:r>
              <a:rPr lang="sl-SI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ME" sz="2200" dirty="0">
                <a:latin typeface="Calibri" pitchFamily="34" charset="0"/>
                <a:ea typeface="ＭＳ Ｐゴシック" pitchFamily="34" charset="-128"/>
              </a:rPr>
              <a:t>болест</a:t>
            </a:r>
            <a:r>
              <a:rPr lang="sl-SI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 dirty="0">
                <a:latin typeface="Calibri" pitchFamily="34" charset="0"/>
                <a:ea typeface="ＭＳ Ｐゴシック" pitchFamily="34" charset="-128"/>
              </a:rPr>
              <a:t>је</a:t>
            </a:r>
            <a:r>
              <a:rPr lang="sl-SI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200" dirty="0">
                <a:latin typeface="Calibri" pitchFamily="34" charset="0"/>
                <a:ea typeface="ＭＳ Ｐゴシック" pitchFamily="34" charset="-128"/>
              </a:rPr>
              <a:t>познат</a:t>
            </a:r>
            <a:r>
              <a:rPr lang="sr-Latn-RS" sz="2200" dirty="0">
                <a:latin typeface="Calibri" pitchFamily="34" charset="0"/>
                <a:ea typeface="ＭＳ Ｐゴシック" pitchFamily="34" charset="-128"/>
              </a:rPr>
              <a:t>a</a:t>
            </a:r>
            <a:r>
              <a:rPr lang="sr-Cyrl-ME" sz="2200" dirty="0">
                <a:latin typeface="Calibri" pitchFamily="34" charset="0"/>
                <a:ea typeface="ＭＳ Ｐゴシック" pitchFamily="34" charset="-128"/>
              </a:rPr>
              <a:t> при </a:t>
            </a:r>
            <a:r>
              <a:rPr lang="ru-RU" sz="2200" dirty="0">
                <a:latin typeface="Calibri" pitchFamily="34" charset="0"/>
                <a:ea typeface="ＭＳ Ｐゴシック" pitchFamily="34" charset="-128"/>
              </a:rPr>
              <a:t>пријему</a:t>
            </a:r>
            <a:endParaRPr lang="sr-Cyrl-ME" sz="2200" dirty="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  <a:defRPr/>
            </a:pPr>
            <a:endParaRPr lang="en-US" sz="2200" dirty="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Основни</a:t>
            </a:r>
            <a:r>
              <a:rPr lang="sl-SI" sz="20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узрок</a:t>
            </a:r>
            <a:r>
              <a:rPr lang="sl-SI" sz="20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хоспитализације 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sr-Cyrl-ME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Проблем/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симптом</a:t>
            </a:r>
            <a:r>
              <a:rPr lang="sl-SI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ME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због ког је хоспитализован</a:t>
            </a:r>
            <a:endParaRPr lang="en-US" b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defRPr/>
            </a:pPr>
            <a:endParaRPr lang="sr-Cyrl-ME" sz="2200" b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0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Пратећа</a:t>
            </a:r>
            <a:r>
              <a:rPr lang="sl-SI" sz="20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0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дијагноза</a:t>
            </a:r>
            <a:r>
              <a:rPr lang="sr-Cyrl-ME" sz="20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?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sr-Cyrl-ME" sz="20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Основна болест</a:t>
            </a:r>
            <a:endParaRPr lang="ru-RU" sz="2000" b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0180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295400" y="15240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Пацијент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је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примљен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због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рекурентих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епилептичких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напада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које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проузрукује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тумор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мозга</a:t>
            </a:r>
            <a:r>
              <a:rPr lang="sr-Cyrl-CS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дијагностикован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пре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3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месеца</a:t>
            </a:r>
            <a:endParaRPr lang="sl-SI" sz="24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sl-SI" sz="24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Основни</a:t>
            </a:r>
            <a:r>
              <a:rPr lang="sl-SI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узрок</a:t>
            </a:r>
            <a:r>
              <a:rPr lang="sl-SI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хоспитализације</a:t>
            </a:r>
            <a:r>
              <a:rPr lang="sr-Cyrl-ME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</a:p>
          <a:p>
            <a:pPr lvl="2">
              <a:defRPr/>
            </a:pPr>
            <a:r>
              <a:rPr lang="sr-Cyrl-ME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G40.6 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Епилептички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напад</a:t>
            </a:r>
            <a:endParaRPr lang="en-US" sz="2400" dirty="0">
              <a:latin typeface="Calibri" pitchFamily="34" charset="0"/>
              <a:ea typeface="ＭＳ Ｐゴシック" pitchFamily="34" charset="-128"/>
            </a:endParaRP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Пратећа</a:t>
            </a:r>
            <a:r>
              <a:rPr lang="sl-SI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дијагноза</a:t>
            </a:r>
            <a:r>
              <a:rPr lang="en-US" sz="2400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</a:t>
            </a:r>
            <a:endParaRPr lang="sr-Cyrl-ME" sz="2400" b="1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defRPr/>
            </a:pPr>
            <a:r>
              <a:rPr lang="sr-Cyrl-ME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    С71.9</a:t>
            </a:r>
            <a:r>
              <a:rPr lang="sr-Cyrl-BA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Тумор</a:t>
            </a:r>
            <a:r>
              <a:rPr lang="sl-SI" sz="24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мозга</a:t>
            </a:r>
            <a:endParaRPr lang="en-AU" sz="2400" dirty="0">
              <a:latin typeface="Calibri" pitchFamily="34" charset="0"/>
              <a:ea typeface="ＭＳ Ｐゴシック" pitchFamily="34" charset="-128"/>
            </a:endParaRPr>
          </a:p>
          <a:p>
            <a:pPr indent="1588">
              <a:defRPr/>
            </a:pPr>
            <a:endParaRPr lang="en-US" sz="2400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407025"/>
            <a:ext cx="16764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Cyrl-ME" sz="3200" b="1" dirty="0">
                <a:latin typeface="+mj-lt"/>
                <a:ea typeface="+mj-ea"/>
                <a:cs typeface="+mj-cs"/>
              </a:rPr>
              <a:t>ПРИМЕР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1205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296150" cy="1054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3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Фазе</a:t>
            </a:r>
            <a:r>
              <a:rPr lang="sr-Latn-RS" sz="3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r>
              <a:rPr lang="sr-Cyrl-CS" sz="3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имплементације</a:t>
            </a:r>
            <a:r>
              <a:rPr lang="sr-Latn-RS" sz="3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r>
              <a:rPr lang="sr-Cyrl-CS" sz="3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ДСГ</a:t>
            </a:r>
            <a:r>
              <a:rPr lang="sr-Latn-RS" sz="3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r>
              <a:rPr lang="sr-Cyrl-CS" sz="3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система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488" y="1454150"/>
            <a:ext cx="3567112" cy="9080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3352800"/>
            <a:ext cx="3719513" cy="8826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488" y="5124450"/>
            <a:ext cx="4024312" cy="10906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533400" y="1600200"/>
            <a:ext cx="4111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Cyrl-C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Промена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начина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               </a:t>
            </a:r>
            <a:r>
              <a:rPr lang="sr-Cyrl-C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извештавања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304800" y="3505200"/>
            <a:ext cx="3429000" cy="506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sr-Cyrl-C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Промена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начина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планирања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609600" y="5257800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Cyrl-C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Промена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sr-Cyrl-C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начина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       </a:t>
            </a:r>
            <a:r>
              <a:rPr lang="sr-Cyrl-C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уговарања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sr-Cyrl-C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и</a:t>
            </a: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sr-Cyrl-CS" altLang="en-US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финансирања</a:t>
            </a:r>
            <a:endParaRPr lang="en-US" altLang="en-US" sz="20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600200"/>
            <a:ext cx="407035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Од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2014.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све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здравствене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установе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1675" y="3581400"/>
            <a:ext cx="4632325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14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пилот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здравствених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установа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– 201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8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.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8500" y="5416550"/>
            <a:ext cx="2471738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Све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установе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– 2019.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91000" y="1752600"/>
            <a:ext cx="6270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86200" y="3810000"/>
            <a:ext cx="571500" cy="63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24400" y="5715000"/>
            <a:ext cx="6397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7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667000" y="914400"/>
            <a:ext cx="579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ea typeface="ＭＳ Ｐゴシック" pitchFamily="34" charset="-128"/>
              </a:rPr>
              <a:t>3</a:t>
            </a:r>
            <a:r>
              <a:rPr lang="sl-SI">
                <a:latin typeface="Calibri" pitchFamily="34" charset="0"/>
                <a:ea typeface="ＭＳ Ｐゴシック" pitchFamily="34" charset="-128"/>
              </a:rPr>
              <a:t>.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  <a:p>
            <a:r>
              <a:rPr lang="sl-SI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1600" b="1">
                <a:latin typeface="Calibri" pitchFamily="34" charset="0"/>
                <a:ea typeface="ＭＳ Ｐゴシック" pitchFamily="34" charset="-128"/>
              </a:rPr>
              <a:t>Два</a:t>
            </a:r>
            <a:r>
              <a:rPr lang="sl-SI" sz="16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1600" b="1">
                <a:latin typeface="Calibri" pitchFamily="34" charset="0"/>
                <a:ea typeface="ＭＳ Ｐゴシック" pitchFamily="34" charset="-128"/>
              </a:rPr>
              <a:t>или</a:t>
            </a:r>
            <a:r>
              <a:rPr lang="sl-SI" sz="16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1600" b="1">
                <a:latin typeface="Calibri" pitchFamily="34" charset="0"/>
                <a:ea typeface="ＭＳ Ｐゴシック" pitchFamily="34" charset="-128"/>
              </a:rPr>
              <a:t>више</a:t>
            </a:r>
            <a:r>
              <a:rPr lang="sl-SI" sz="16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1600" b="1">
                <a:latin typeface="Calibri" pitchFamily="34" charset="0"/>
                <a:ea typeface="ＭＳ Ｐゴシック" pitchFamily="34" charset="-128"/>
              </a:rPr>
              <a:t>стања  могу подједнако одговарати ОУХ</a:t>
            </a:r>
            <a:r>
              <a:rPr lang="sl-SI" sz="16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="1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b="1">
                <a:latin typeface="Calibri" pitchFamily="34" charset="0"/>
                <a:ea typeface="ＭＳ Ｐゴシック" pitchFamily="34" charset="-128"/>
              </a:rPr>
            </a:br>
            <a:r>
              <a:rPr lang="en-US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К</a:t>
            </a:r>
            <a:r>
              <a:rPr lang="sr-Cyrl-BA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оје стање је  </a:t>
            </a:r>
            <a:r>
              <a:rPr lang="ru-RU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основни</a:t>
            </a:r>
            <a:r>
              <a:rPr lang="sl-SI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узрок</a:t>
            </a:r>
            <a:r>
              <a:rPr lang="sl-SI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хоспитализације?</a:t>
            </a:r>
            <a:r>
              <a:rPr lang="sl-SI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914400" y="2160588"/>
            <a:ext cx="7772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>
                <a:latin typeface="Calibri" pitchFamily="34" charset="0"/>
                <a:ea typeface="ＭＳ Ｐゴシック" pitchFamily="34" charset="-128"/>
              </a:rPr>
              <a:t>Пацијент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се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јавља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са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два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>
                <a:latin typeface="Calibri" pitchFamily="34" charset="0"/>
                <a:ea typeface="ＭＳ Ｐゴシック" pitchFamily="34" charset="-128"/>
              </a:rPr>
              <a:t>или више стања</a:t>
            </a:r>
            <a:r>
              <a:rPr lang="sr-Cyrl-BA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која</a:t>
            </a:r>
            <a:r>
              <a:rPr lang="en-US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подједнако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одговарају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дефиницији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основног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узрока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хоспитализације</a:t>
            </a:r>
            <a:endParaRPr lang="en-US" sz="200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110000"/>
              </a:lnSpc>
            </a:pPr>
            <a:r>
              <a:rPr lang="ru-RU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Нема</a:t>
            </a:r>
            <a:r>
              <a:rPr lang="sl-SI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специфичног</a:t>
            </a:r>
            <a:r>
              <a:rPr lang="sl-SI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правила</a:t>
            </a:r>
            <a:r>
              <a:rPr lang="sl-SI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које</a:t>
            </a:r>
            <a:r>
              <a:rPr lang="sl-SI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би</a:t>
            </a:r>
            <a:r>
              <a:rPr lang="sl-SI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одређивало</a:t>
            </a:r>
            <a:r>
              <a:rPr lang="sl-SI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постављање ОУХ</a:t>
            </a:r>
          </a:p>
          <a:p>
            <a:pPr lvl="1">
              <a:lnSpc>
                <a:spcPct val="110000"/>
              </a:lnSpc>
            </a:pP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110000"/>
              </a:lnSpc>
            </a:pPr>
            <a:r>
              <a:rPr lang="en-US" sz="2000" b="1">
                <a:latin typeface="Calibri" pitchFamily="34" charset="0"/>
                <a:ea typeface="ＭＳ Ｐゴシック" pitchFamily="34" charset="-128"/>
              </a:rPr>
              <a:t>Л</a:t>
            </a:r>
            <a:r>
              <a:rPr lang="ru-RU" sz="2000" b="1">
                <a:latin typeface="Calibri" pitchFamily="34" charset="0"/>
                <a:ea typeface="ＭＳ Ｐゴシック" pitchFamily="34" charset="-128"/>
              </a:rPr>
              <a:t>екар</a:t>
            </a:r>
            <a:r>
              <a:rPr lang="sl-SI" sz="20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CS" sz="2000" b="1">
                <a:latin typeface="Calibri" pitchFamily="34" charset="0"/>
                <a:ea typeface="ＭＳ Ｐゴシック" pitchFamily="34" charset="-128"/>
              </a:rPr>
              <a:t>би </a:t>
            </a:r>
            <a:r>
              <a:rPr lang="ru-RU" sz="2000" b="1">
                <a:latin typeface="Calibri" pitchFamily="34" charset="0"/>
                <a:ea typeface="ＭＳ Ｐゴシック" pitchFamily="34" charset="-128"/>
              </a:rPr>
              <a:t>требало</a:t>
            </a:r>
            <a:r>
              <a:rPr lang="sl-SI" sz="20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b="1">
                <a:latin typeface="Calibri" pitchFamily="34" charset="0"/>
                <a:ea typeface="ＭＳ Ｐゴシック" pitchFamily="34" charset="-128"/>
              </a:rPr>
              <a:t>да</a:t>
            </a:r>
            <a:r>
              <a:rPr lang="sl-SI" sz="20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b="1">
                <a:latin typeface="Calibri" pitchFamily="34" charset="0"/>
                <a:ea typeface="ＭＳ Ｐゴシック" pitchFamily="34" charset="-128"/>
              </a:rPr>
              <a:t>одлучи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110000"/>
              </a:lnSpc>
            </a:pP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>
              <a:lnSpc>
                <a:spcPct val="110000"/>
              </a:lnSpc>
            </a:pPr>
            <a:r>
              <a:rPr lang="ru-RU" sz="2000">
                <a:latin typeface="Calibri" pitchFamily="34" charset="0"/>
                <a:ea typeface="ＭＳ Ｐゴシック" pitchFamily="34" charset="-128"/>
              </a:rPr>
              <a:t>која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дијагноза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највише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одговара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критеријумима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основног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узрока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хоспитализације у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односу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на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околности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у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време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пријема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болесника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и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у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односу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на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извршену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дијагностику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и</a:t>
            </a:r>
            <a:r>
              <a:rPr lang="sl-SI" sz="200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>
                <a:latin typeface="Calibri" pitchFamily="34" charset="0"/>
                <a:ea typeface="ＭＳ Ｐゴシック" pitchFamily="34" charset="-128"/>
              </a:rPr>
              <a:t>лечење</a:t>
            </a:r>
            <a:endParaRPr lang="en-US" sz="200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2228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smtClean="0"/>
              <a:t>ПРИМЕР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66800" y="1358900"/>
            <a:ext cx="77724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000" dirty="0" err="1">
                <a:latin typeface="Calibri" pitchFamily="34" charset="0"/>
                <a:ea typeface="ＭＳ Ｐゴシック" pitchFamily="34" charset="-128"/>
              </a:rPr>
              <a:t>Пацијент</a:t>
            </a:r>
            <a:r>
              <a:rPr lang="sr-Cyrl-BA" sz="2000" dirty="0">
                <a:latin typeface="Calibri" pitchFamily="34" charset="0"/>
                <a:ea typeface="ＭＳ Ｐゴシック" pitchFamily="34" charset="-128"/>
              </a:rPr>
              <a:t>киња примљена </a:t>
            </a: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 у </a:t>
            </a:r>
            <a:r>
              <a:rPr lang="en-US" sz="2000" dirty="0" err="1">
                <a:latin typeface="Calibri" pitchFamily="34" charset="0"/>
                <a:ea typeface="ＭＳ Ｐゴシック" pitchFamily="34" charset="-128"/>
              </a:rPr>
              <a:t>болницу</a:t>
            </a: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>
                <a:latin typeface="Calibri" pitchFamily="34" charset="0"/>
                <a:ea typeface="ＭＳ Ｐゴシック" pitchFamily="34" charset="-128"/>
              </a:rPr>
              <a:t>због</a:t>
            </a: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>
                <a:latin typeface="Calibri" pitchFamily="34" charset="0"/>
                <a:ea typeface="ＭＳ Ｐゴシック" pitchFamily="34" charset="-128"/>
              </a:rPr>
              <a:t>јаког</a:t>
            </a: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>
                <a:latin typeface="Calibri" pitchFamily="34" charset="0"/>
                <a:ea typeface="ＭＳ Ｐゴシック" pitchFamily="34" charset="-128"/>
              </a:rPr>
              <a:t>бола</a:t>
            </a:r>
            <a:r>
              <a:rPr lang="sr-Cyrl-BA" sz="2000" dirty="0">
                <a:latin typeface="Calibri" pitchFamily="34" charset="0"/>
                <a:ea typeface="ＭＳ Ｐゴシック" pitchFamily="34" charset="-128"/>
              </a:rPr>
              <a:t> у доњем десном квадранту</a:t>
            </a: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>
                <a:latin typeface="Calibri" pitchFamily="34" charset="0"/>
                <a:ea typeface="ＭＳ Ｐゴシック" pitchFamily="34" charset="-128"/>
              </a:rPr>
              <a:t>трбух</a:t>
            </a:r>
            <a:r>
              <a:rPr lang="sr-Cyrl-BA" sz="2000" dirty="0">
                <a:latin typeface="Calibri" pitchFamily="34" charset="0"/>
                <a:ea typeface="ＭＳ Ｐゴシック" pitchFamily="34" charset="-128"/>
              </a:rPr>
              <a:t>а.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sr-Cyrl-BA" sz="2000" dirty="0">
                <a:latin typeface="Calibri" pitchFamily="34" charset="0"/>
                <a:ea typeface="ＭＳ Ｐゴシック" pitchFamily="34" charset="-128"/>
              </a:rPr>
              <a:t>На пријему је постављена дијагноза акутног запаљења слепог црева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sr-Cyrl-BA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У току операције</a:t>
            </a:r>
            <a:r>
              <a:rPr lang="ru-RU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откривен</a:t>
            </a:r>
            <a:r>
              <a:rPr lang="en-US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BA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је </a:t>
            </a:r>
            <a:r>
              <a:rPr lang="ru-RU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карцином</a:t>
            </a:r>
            <a:r>
              <a:rPr lang="en-US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BA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десног </a:t>
            </a:r>
            <a:r>
              <a:rPr lang="ru-RU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јајника</a:t>
            </a:r>
            <a:r>
              <a:rPr lang="en-US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endParaRPr lang="sr-Cyrl-ME" sz="2000" b="1" dirty="0">
              <a:solidFill>
                <a:srgbClr val="FF00FF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У</a:t>
            </a: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оквиру</a:t>
            </a: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истог</a:t>
            </a: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захвата</a:t>
            </a:r>
            <a:r>
              <a:rPr lang="sr-Cyrl-BA" sz="20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одстрањен је и десни јајник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2000" dirty="0"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Основни</a:t>
            </a:r>
            <a:r>
              <a:rPr lang="sl-SI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узрок</a:t>
            </a:r>
            <a:r>
              <a:rPr lang="sl-SI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хоспитализације</a:t>
            </a:r>
            <a:r>
              <a:rPr lang="sl-SI" sz="2000" b="1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:</a:t>
            </a:r>
            <a:r>
              <a:rPr lang="sl-SI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BA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ru-RU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Карцином</a:t>
            </a:r>
            <a:r>
              <a:rPr lang="en-US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јајника</a:t>
            </a:r>
            <a:r>
              <a:rPr lang="sl-SI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BA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(</a:t>
            </a:r>
            <a:r>
              <a:rPr lang="ru-RU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ово</a:t>
            </a:r>
            <a:r>
              <a:rPr lang="sl-SI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стање</a:t>
            </a:r>
            <a:r>
              <a:rPr lang="sl-SI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BA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је </a:t>
            </a:r>
            <a:r>
              <a:rPr lang="ru-RU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захтевало</a:t>
            </a:r>
            <a:r>
              <a:rPr lang="sr-Cyrl-BA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интензивније</a:t>
            </a:r>
            <a:r>
              <a:rPr lang="sr-Cyrl-BA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dirty="0">
                <a:solidFill>
                  <a:srgbClr val="FF00FF"/>
                </a:solidFill>
                <a:latin typeface="Calibri" pitchFamily="34" charset="0"/>
                <a:ea typeface="ＭＳ Ｐゴシック" pitchFamily="34" charset="-128"/>
              </a:rPr>
              <a:t>лечење)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2000" dirty="0"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latin typeface="Calibri" pitchFamily="34" charset="0"/>
                <a:ea typeface="ＭＳ Ｐゴシック" pitchFamily="34" charset="-128"/>
              </a:rPr>
              <a:t>Пратећа</a:t>
            </a:r>
            <a:r>
              <a:rPr lang="sl-SI" sz="2000" b="1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b="1" dirty="0">
                <a:latin typeface="Calibri" pitchFamily="34" charset="0"/>
                <a:ea typeface="ＭＳ Ｐゴシック" pitchFamily="34" charset="-128"/>
              </a:rPr>
              <a:t>дијагноза</a:t>
            </a:r>
            <a:r>
              <a:rPr lang="sl-SI" sz="2000" b="1" dirty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sr-Cyrl-BA" sz="2000" b="1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Акутно запаљење слепог  црева</a:t>
            </a:r>
            <a:endParaRPr lang="sr-Cyrl-RS" sz="2000" b="1" dirty="0"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000" b="1" dirty="0">
                <a:latin typeface="Calibri" pitchFamily="34" charset="0"/>
                <a:ea typeface="ＭＳ Ｐゴシック" pitchFamily="34" charset="-128"/>
              </a:rPr>
              <a:t>Процедуре</a:t>
            </a:r>
            <a:r>
              <a:rPr lang="sl-SI" sz="2000" b="1" dirty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sr-Cyrl-BA" sz="2000" b="1" dirty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Операција</a:t>
            </a: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јајника,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операција</a:t>
            </a: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слепог црева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општа ендотрахеална анестезија</a:t>
            </a:r>
            <a:endParaRPr lang="en-US" sz="2000" dirty="0">
              <a:latin typeface="Calibri" pitchFamily="34" charset="0"/>
              <a:ea typeface="ＭＳ Ｐゴシック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sl-SI" sz="2400" dirty="0">
              <a:latin typeface="Calibri" pitchFamily="34" charset="0"/>
              <a:ea typeface="ＭＳ Ｐゴシック" pitchFamily="34" charset="-128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US" sz="24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462588"/>
            <a:ext cx="158115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logo_kb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914400" y="5334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  <a:ea typeface="ＭＳ Ｐゴシック" pitchFamily="34" charset="-128"/>
              </a:rPr>
              <a:t>Општа правила за шифрирање процедура </a:t>
            </a:r>
            <a:endParaRPr lang="en-US" sz="320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762000" y="1447800"/>
            <a:ext cx="76962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Calibri" pitchFamily="34" charset="0"/>
                <a:ea typeface="ＭＳ Ｐゴシック" pitchFamily="34" charset="-128"/>
              </a:rPr>
              <a:t>Процедура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 је дефинисана као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клиничк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a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интервенција </a:t>
            </a:r>
            <a:r>
              <a:rPr lang="sr-Cyrl-BA" sz="2400" dirty="0">
                <a:latin typeface="Calibri" pitchFamily="34" charset="0"/>
                <a:ea typeface="ＭＳ Ｐゴシック" pitchFamily="34" charset="-128"/>
              </a:rPr>
              <a:t>која је</a:t>
            </a:r>
            <a:r>
              <a:rPr lang="ru-RU" sz="2400" dirty="0">
                <a:latin typeface="Calibri" pitchFamily="34" charset="0"/>
                <a:ea typeface="ＭＳ Ｐゴシック" pitchFamily="34" charset="-128"/>
              </a:rPr>
              <a:t>:</a:t>
            </a:r>
            <a:br>
              <a:rPr lang="ru-RU" sz="2400" dirty="0">
                <a:latin typeface="Calibri" pitchFamily="34" charset="0"/>
                <a:ea typeface="ＭＳ Ｐゴシック" pitchFamily="34" charset="-128"/>
              </a:rPr>
            </a:br>
            <a:r>
              <a:rPr lang="en-US" sz="2400" dirty="0"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• хируршка у природи и/или</a:t>
            </a:r>
            <a:br>
              <a:rPr lang="ru-RU" sz="2000" dirty="0">
                <a:latin typeface="Calibri" pitchFamily="34" charset="0"/>
                <a:ea typeface="ＭＳ Ｐゴシック" pitchFamily="34" charset="-128"/>
              </a:rPr>
            </a:b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• носи ризик приликом извођења и/или </a:t>
            </a:r>
            <a:br>
              <a:rPr lang="ru-RU" sz="2000" dirty="0">
                <a:latin typeface="Calibri" pitchFamily="34" charset="0"/>
                <a:ea typeface="ＭＳ Ｐゴシック" pitchFamily="34" charset="-128"/>
              </a:rPr>
            </a:b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• носи ризик анестезије и/или</a:t>
            </a:r>
            <a:br>
              <a:rPr lang="ru-RU" sz="2000" dirty="0">
                <a:latin typeface="Calibri" pitchFamily="34" charset="0"/>
                <a:ea typeface="ＭＳ Ｐゴシック" pitchFamily="34" charset="-128"/>
              </a:rPr>
            </a:b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• захтева специјализовану обуку и/или</a:t>
            </a:r>
            <a:br>
              <a:rPr lang="ru-RU" sz="2000" dirty="0">
                <a:latin typeface="Calibri" pitchFamily="34" charset="0"/>
                <a:ea typeface="ＭＳ Ｐゴシック" pitchFamily="34" charset="-128"/>
              </a:rPr>
            </a:br>
            <a:r>
              <a:rPr lang="en-US" sz="2000" dirty="0">
                <a:latin typeface="Calibri" pitchFamily="34" charset="0"/>
                <a:ea typeface="ＭＳ Ｐゴシック" pitchFamily="34" charset="-128"/>
              </a:rPr>
              <a:t>	</a:t>
            </a:r>
            <a:r>
              <a:rPr lang="ru-RU" sz="2000" dirty="0">
                <a:latin typeface="Calibri" pitchFamily="34" charset="0"/>
                <a:ea typeface="ＭＳ Ｐゴシック" pitchFamily="34" charset="-128"/>
              </a:rPr>
              <a:t>• захтева посебне објекте и опрему</a:t>
            </a:r>
          </a:p>
          <a:p>
            <a:pPr>
              <a:defRPr/>
            </a:pPr>
            <a:r>
              <a:rPr lang="ru-RU" sz="2400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</a:t>
            </a:r>
          </a:p>
          <a:p>
            <a:pPr>
              <a:defRPr/>
            </a:pPr>
            <a:r>
              <a:rPr lang="ru-RU" sz="2400" dirty="0">
                <a:latin typeface="Calibri" pitchFamily="34" charset="0"/>
              </a:rPr>
              <a:t>Шифре процедура из Номенклатуре здравствених услуга на секундарном и терцијарном нивоу здравствене заштите су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нумеричке</a:t>
            </a:r>
            <a:r>
              <a:rPr lang="ru-RU" sz="2400" dirty="0">
                <a:latin typeface="Calibri" pitchFamily="34" charset="0"/>
              </a:rPr>
              <a:t> и имају укупно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</a:rPr>
              <a:t>7 или 8 карактера</a:t>
            </a: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defRPr/>
            </a:pPr>
            <a:r>
              <a:rPr lang="sr-Cyrl-ME" sz="2000" b="1" dirty="0">
                <a:solidFill>
                  <a:srgbClr val="FF0000"/>
                </a:solidFill>
              </a:rPr>
              <a:t>30075-12</a:t>
            </a:r>
            <a:r>
              <a:rPr lang="sr-Cyrl-ME" sz="2000" b="1" dirty="0"/>
              <a:t> </a:t>
            </a:r>
            <a:r>
              <a:rPr lang="sr-Latn-RS" sz="2000" b="1" dirty="0"/>
              <a:t>-</a:t>
            </a:r>
            <a:r>
              <a:rPr lang="sr-Cyrl-ME" sz="2000" b="1" dirty="0"/>
              <a:t>Биопсија желуца</a:t>
            </a:r>
            <a:endParaRPr lang="ru-RU" sz="20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4276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838200" y="1295400"/>
            <a:ext cx="80772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  <a:ea typeface="ＭＳ Ｐゴシック" pitchFamily="34" charset="-128"/>
              </a:rPr>
              <a:t>Шифрирати све процедуре и терапијске и дијагностичке</a:t>
            </a:r>
          </a:p>
          <a:p>
            <a:endParaRPr lang="en-US" sz="2400" b="1">
              <a:latin typeface="Calibri" pitchFamily="34" charset="0"/>
              <a:ea typeface="ＭＳ Ｐゴシック" pitchFamily="34" charset="-128"/>
            </a:endParaRPr>
          </a:p>
          <a:p>
            <a:r>
              <a:rPr lang="sr-Cyrl-BA" sz="2400" b="1">
                <a:latin typeface="Calibri" pitchFamily="34" charset="0"/>
                <a:ea typeface="ＭＳ Ｐゴシック" pitchFamily="34" charset="-128"/>
              </a:rPr>
              <a:t>Препоручени редослед шифрирања</a:t>
            </a:r>
            <a:r>
              <a:rPr lang="en-US" sz="24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sr-Cyrl-BA" sz="2400" b="1">
                <a:latin typeface="Calibri" pitchFamily="34" charset="0"/>
                <a:ea typeface="ＭＳ Ｐゴシック" pitchFamily="34" charset="-128"/>
              </a:rPr>
              <a:t>процедура: </a:t>
            </a:r>
            <a:endParaRPr lang="en-US" sz="2400" b="1">
              <a:latin typeface="Calibri" pitchFamily="34" charset="0"/>
              <a:ea typeface="ＭＳ Ｐゴシック" pitchFamily="34" charset="-128"/>
            </a:endParaRPr>
          </a:p>
          <a:p>
            <a:pPr lvl="2">
              <a:buFont typeface="Arial" charset="0"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т</a:t>
            </a:r>
            <a:r>
              <a:rPr lang="sr-Cyrl-BA" sz="2000">
                <a:latin typeface="Calibri" pitchFamily="34" charset="0"/>
                <a:ea typeface="ＭＳ Ｐゴシック" pitchFamily="34" charset="-128"/>
              </a:rPr>
              <a:t>ерапијске процедуре које се изводе у вези са ОУ</a:t>
            </a:r>
            <a:r>
              <a:rPr lang="en-US" sz="2000">
                <a:latin typeface="Calibri" pitchFamily="34" charset="0"/>
                <a:ea typeface="ＭＳ Ｐゴシック" pitchFamily="34" charset="-128"/>
              </a:rPr>
              <a:t>Х</a:t>
            </a:r>
          </a:p>
          <a:p>
            <a:pPr lvl="2">
              <a:buFont typeface="Arial" charset="0"/>
              <a:buChar char="•"/>
            </a:pPr>
            <a:r>
              <a:rPr lang="sr-Cyrl-BA" sz="2000">
                <a:latin typeface="Calibri" pitchFamily="34" charset="0"/>
                <a:ea typeface="ＭＳ Ｐゴシック" pitchFamily="34" charset="-128"/>
              </a:rPr>
              <a:t>терапијске процедуре које се изводе у вези са ПД</a:t>
            </a:r>
            <a:r>
              <a:rPr lang="en-US" sz="2000">
                <a:latin typeface="Calibri" pitchFamily="34" charset="0"/>
                <a:ea typeface="ＭＳ Ｐゴシック" pitchFamily="34" charset="-128"/>
              </a:rPr>
              <a:t> (KK) </a:t>
            </a:r>
          </a:p>
          <a:p>
            <a:pPr lvl="2">
              <a:buFont typeface="Arial" charset="0"/>
              <a:buChar char="•"/>
            </a:pPr>
            <a:r>
              <a:rPr lang="sr-Cyrl-BA" sz="2000">
                <a:latin typeface="Calibri" pitchFamily="34" charset="0"/>
                <a:ea typeface="ＭＳ Ｐゴシック" pitchFamily="34" charset="-128"/>
              </a:rPr>
              <a:t>дијагностичке процедуре у вези са ОУХ</a:t>
            </a:r>
            <a:endParaRPr lang="en-US" sz="2000">
              <a:latin typeface="Calibri" pitchFamily="34" charset="0"/>
              <a:ea typeface="ＭＳ Ｐゴシック" pitchFamily="34" charset="-128"/>
            </a:endParaRPr>
          </a:p>
          <a:p>
            <a:pPr lvl="2">
              <a:buFont typeface="Arial" charset="0"/>
              <a:buChar char="•"/>
            </a:pPr>
            <a:r>
              <a:rPr lang="sr-Cyrl-BA" sz="2000">
                <a:latin typeface="Calibri" pitchFamily="34" charset="0"/>
                <a:ea typeface="ＭＳ Ｐゴシック" pitchFamily="34" charset="-128"/>
              </a:rPr>
              <a:t>дијагностичке процедуре у вези са ПД</a:t>
            </a:r>
            <a:r>
              <a:rPr lang="en-US" sz="2000">
                <a:latin typeface="Calibri" pitchFamily="34" charset="0"/>
                <a:ea typeface="ＭＳ Ｐゴシック" pitchFamily="34" charset="-128"/>
              </a:rPr>
              <a:t> (KK) </a:t>
            </a:r>
          </a:p>
          <a:p>
            <a:pPr lvl="1"/>
            <a:endParaRPr lang="sr-Cyrl-BA" sz="2400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2400" b="1">
                <a:latin typeface="Calibri" pitchFamily="34" charset="0"/>
                <a:ea typeface="ＭＳ Ｐゴシック" pitchFamily="34" charset="-128"/>
              </a:rPr>
              <a:t>Делови процедура: </a:t>
            </a:r>
          </a:p>
          <a:p>
            <a:pPr lvl="1">
              <a:buFont typeface="Arial" charset="0"/>
              <a:buChar char="•"/>
            </a:pPr>
            <a:r>
              <a:rPr lang="en-US" sz="24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Не шифрирају се процедуре које су део неке веће процедуре која се спроводи</a:t>
            </a:r>
          </a:p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Пример:  </a:t>
            </a:r>
          </a:p>
          <a:p>
            <a:pPr lvl="1">
              <a:buFont typeface="Arial" charset="0"/>
              <a:buChar char="•"/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Ушивање ране након хирушке интервенције у абдомену</a:t>
            </a:r>
          </a:p>
        </p:txBody>
      </p:sp>
      <p:pic>
        <p:nvPicPr>
          <p:cNvPr id="55299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1"/>
          <p:cNvSpPr>
            <a:spLocks noChangeArrowheads="1"/>
          </p:cNvSpPr>
          <p:nvPr/>
        </p:nvSpPr>
        <p:spPr bwMode="auto">
          <a:xfrm>
            <a:off x="914400" y="5334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  <a:ea typeface="ＭＳ Ｐゴシック" pitchFamily="34" charset="-128"/>
              </a:rPr>
              <a:t>Општа правила за шифрирање процедура </a:t>
            </a: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4724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3886200"/>
            <a:ext cx="76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30075-12</a:t>
            </a:r>
            <a:endParaRPr lang="en-US" sz="1000"/>
          </a:p>
        </p:txBody>
      </p:sp>
      <p:sp>
        <p:nvSpPr>
          <p:cNvPr id="6" name="TextBox 5"/>
          <p:cNvSpPr txBox="1"/>
          <p:nvPr/>
        </p:nvSpPr>
        <p:spPr>
          <a:xfrm>
            <a:off x="3429000" y="2438400"/>
            <a:ext cx="10668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FF0000"/>
                </a:solidFill>
                <a:latin typeface="+mn-lt"/>
              </a:rPr>
              <a:t>K2</a:t>
            </a:r>
            <a:r>
              <a:rPr lang="sr-Latn-RS" sz="1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000" b="1" dirty="0">
                <a:solidFill>
                  <a:srgbClr val="FF0000"/>
                </a:solidFill>
                <a:latin typeface="+mn-lt"/>
              </a:rPr>
              <a:t>9.5</a:t>
            </a:r>
            <a:endParaRPr lang="en-US" sz="1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5487988" cy="670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2875" y="69850"/>
            <a:ext cx="6491288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76200"/>
            <a:ext cx="5770563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019800" y="1447800"/>
            <a:ext cx="1981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00188" y="3044825"/>
            <a:ext cx="1014412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2286000" y="40386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4484688"/>
            <a:ext cx="68580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3429000"/>
            <a:ext cx="9296400" cy="1908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Номенклатура здравствених услуга на секундарном и трцијарном нивоу здравствене заштите </a:t>
            </a:r>
          </a:p>
          <a:p>
            <a:r>
              <a:rPr lang="en-US" sz="40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Службени гласник РС бр. 91/11)</a:t>
            </a:r>
          </a:p>
          <a:p>
            <a:endParaRPr lang="en-US" b="1"/>
          </a:p>
        </p:txBody>
      </p:sp>
      <p:sp>
        <p:nvSpPr>
          <p:cNvPr id="11" name="Oval 10"/>
          <p:cNvSpPr/>
          <p:nvPr/>
        </p:nvSpPr>
        <p:spPr>
          <a:xfrm>
            <a:off x="3328988" y="5491163"/>
            <a:ext cx="1014412" cy="376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76800" y="487680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1828800" y="466725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  <a:ea typeface="ＭＳ Ｐゴシック" pitchFamily="34" charset="-128"/>
              </a:rPr>
              <a:t>Незавршене и прекинуте процедуре</a:t>
            </a:r>
            <a:endParaRPr lang="en-US" sz="3200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838200" y="1841500"/>
            <a:ext cx="8305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  <a:ea typeface="ＭＳ Ｐゴシック" pitchFamily="34" charset="-128"/>
              </a:rPr>
              <a:t>Уколико је процедура прекинута или није завршена из </a:t>
            </a:r>
          </a:p>
          <a:p>
            <a:r>
              <a:rPr lang="en-US" sz="2400">
                <a:latin typeface="Calibri" pitchFamily="34" charset="0"/>
                <a:ea typeface="ＭＳ Ｐゴシック" pitchFamily="34" charset="-128"/>
              </a:rPr>
              <a:t>било ког разлога, шифрирати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до момента до ког је изведена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2400" b="1">
                <a:latin typeface="Calibri" pitchFamily="34" charset="0"/>
                <a:ea typeface="ＭＳ Ｐゴシック" pitchFamily="34" charset="-128"/>
              </a:rPr>
              <a:t>Пример: </a:t>
            </a:r>
          </a:p>
          <a:p>
            <a:r>
              <a:rPr lang="en-US" sz="2400">
                <a:latin typeface="Calibri" pitchFamily="34" charset="0"/>
                <a:ea typeface="ＭＳ Ｐゴシック" pitchFamily="34" charset="-128"/>
              </a:rPr>
              <a:t>Уколико је покушана експлорација дуоденума, али је због стриктура  тј. настале деформације процедура прекинута, шифрирати до момента до ког је изведена.</a:t>
            </a:r>
          </a:p>
          <a:p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2400">
                <a:ea typeface="ＭＳ Ｐゴシック" pitchFamily="34" charset="-128"/>
              </a:rPr>
              <a:t> 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Процедура:</a:t>
            </a:r>
            <a:r>
              <a:rPr lang="en-US" sz="24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30473-00   Гастроскопија</a:t>
            </a:r>
            <a:endParaRPr lang="ru-RU" sz="240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8372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1295400" y="45720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  <a:ea typeface="ＭＳ Ｐゴシック" pitchFamily="34" charset="-128"/>
              </a:rPr>
              <a:t>Лапароскопске и ендоскопске процедуре </a:t>
            </a:r>
            <a:endParaRPr lang="en-US" sz="3200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228600" y="1600200"/>
            <a:ext cx="952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  <a:ea typeface="ＭＳ Ｐゴシック" pitchFamily="34" charset="-128"/>
              </a:rPr>
              <a:t>Ако је процедура извршена лапароскопским приступом</a:t>
            </a:r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r>
              <a:rPr lang="ru-RU" sz="2400">
                <a:latin typeface="Calibri" pitchFamily="34" charset="0"/>
                <a:ea typeface="ＭＳ Ｐゴシック" pitchFamily="34" charset="-128"/>
              </a:rPr>
              <a:t>у номенклатури </a:t>
            </a:r>
            <a:r>
              <a:rPr lang="ru-RU" sz="2400" b="1">
                <a:latin typeface="Calibri" pitchFamily="34" charset="0"/>
                <a:ea typeface="ＭＳ Ｐゴシック" pitchFamily="34" charset="-128"/>
              </a:rPr>
              <a:t>не постоји шифра </a:t>
            </a:r>
            <a:r>
              <a:rPr lang="ru-RU" sz="2400">
                <a:latin typeface="Calibri" pitchFamily="34" charset="0"/>
                <a:ea typeface="ＭＳ Ｐゴシック" pitchFamily="34" charset="-128"/>
              </a:rPr>
              <a:t>која обухвата </a:t>
            </a:r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r>
              <a:rPr lang="ru-RU" sz="2400">
                <a:latin typeface="Calibri" pitchFamily="34" charset="0"/>
                <a:ea typeface="ＭＳ Ｐゴシック" pitchFamily="34" charset="-128"/>
              </a:rPr>
              <a:t>лапароскопију и конкретну процедуру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 (заједно)</a:t>
            </a:r>
            <a:r>
              <a:rPr lang="ru-RU" sz="2400">
                <a:latin typeface="Calibri" pitchFamily="34" charset="0"/>
                <a:ea typeface="ＭＳ Ｐゴシック" pitchFamily="34" charset="-128"/>
              </a:rPr>
              <a:t>, </a:t>
            </a:r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шифрирају се обе процедуре одвојено</a:t>
            </a:r>
            <a:r>
              <a:rPr lang="ru-RU" sz="2400">
                <a:latin typeface="Calibri" pitchFamily="34" charset="0"/>
                <a:ea typeface="ＭＳ Ｐゴシック" pitchFamily="34" charset="-128"/>
              </a:rPr>
              <a:t>. </a:t>
            </a:r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endParaRPr lang="ru-RU" sz="2400">
              <a:latin typeface="Calibri" pitchFamily="34" charset="0"/>
              <a:ea typeface="ＭＳ Ｐゴシック" pitchFamily="34" charset="-128"/>
            </a:endParaRPr>
          </a:p>
          <a:p>
            <a:endParaRPr lang="ru-RU" sz="2400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2400" b="1">
                <a:latin typeface="Calibri" pitchFamily="34" charset="0"/>
                <a:ea typeface="ＭＳ Ｐゴシック" pitchFamily="34" charset="-128"/>
              </a:rPr>
              <a:t>Пример: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        Лапароскопско одстрањивање жучне кесе. </a:t>
            </a:r>
          </a:p>
          <a:p>
            <a:r>
              <a:rPr lang="en-US" sz="2400">
                <a:latin typeface="Calibri" pitchFamily="34" charset="0"/>
                <a:ea typeface="ＭＳ Ｐゴシック" pitchFamily="34" charset="-128"/>
              </a:rPr>
              <a:t>Процедура: 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30445-00  </a:t>
            </a:r>
            <a:r>
              <a:rPr lang="en-US" sz="2400" i="1">
                <a:latin typeface="Calibri" pitchFamily="34" charset="0"/>
                <a:ea typeface="ＭＳ Ｐゴシック" pitchFamily="34" charset="-128"/>
              </a:rPr>
              <a:t>Лапароскопска   холецистектомија </a:t>
            </a:r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endParaRPr lang="en-US" sz="2400" b="1" i="1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2400" b="1">
                <a:latin typeface="Calibri" pitchFamily="34" charset="0"/>
                <a:ea typeface="ＭＳ Ｐゴシック" pitchFamily="34" charset="-128"/>
              </a:rPr>
              <a:t>Пример: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        Лапароскопска лева хемиколектомија са анастомозом</a:t>
            </a:r>
          </a:p>
          <a:p>
            <a:r>
              <a:rPr lang="en-US" sz="2400">
                <a:latin typeface="Calibri" pitchFamily="34" charset="0"/>
                <a:ea typeface="ＭＳ Ｐゴシック" pitchFamily="34" charset="-128"/>
              </a:rPr>
              <a:t>Процедурe:</a:t>
            </a:r>
            <a:r>
              <a:rPr lang="en-US" sz="2400" b="1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 b="1" i="1">
                <a:latin typeface="Calibri" pitchFamily="34" charset="0"/>
                <a:ea typeface="ＭＳ Ｐゴシック" pitchFamily="34" charset="-128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32006-00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   Лева хемиколектомија са анастомозом</a:t>
            </a:r>
          </a:p>
          <a:p>
            <a:r>
              <a:rPr lang="en-US" sz="2400">
                <a:latin typeface="Calibri" pitchFamily="34" charset="0"/>
                <a:ea typeface="ＭＳ Ｐゴシック" pitchFamily="34" charset="-128"/>
              </a:rPr>
              <a:t>    	          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30390-00   </a:t>
            </a:r>
            <a:r>
              <a:rPr lang="en-US" sz="2400" i="1">
                <a:latin typeface="Calibri" pitchFamily="34" charset="0"/>
                <a:ea typeface="ＭＳ Ｐゴシック" pitchFamily="34" charset="-128"/>
              </a:rPr>
              <a:t>Лапароскопија</a:t>
            </a:r>
            <a:r>
              <a:rPr lang="en-US" i="1">
                <a:latin typeface="Calibri" pitchFamily="34" charset="0"/>
                <a:ea typeface="ＭＳ Ｐゴシック" pitchFamily="34" charset="-128"/>
              </a:rPr>
              <a:t>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59396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20986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57200" y="1484313"/>
            <a:ext cx="8382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Једнодневна епизода </a:t>
            </a:r>
            <a:r>
              <a:rPr lang="en-US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болничког лечења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малигних болести</a:t>
            </a:r>
            <a:r>
              <a:rPr lang="en-US" sz="2400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применом хемиотерапије</a:t>
            </a:r>
          </a:p>
          <a:p>
            <a:r>
              <a:rPr lang="en-US" sz="2400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ОУХ:	</a:t>
            </a:r>
            <a:r>
              <a:rPr lang="en-US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Z51.1  Хемиотерапијска сеанса због тумора </a:t>
            </a:r>
          </a:p>
          <a:p>
            <a:r>
              <a:rPr lang="en-US" sz="2400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ПД:</a:t>
            </a:r>
            <a:r>
              <a:rPr lang="en-US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шифра неоплазме</a:t>
            </a:r>
          </a:p>
          <a:p>
            <a:r>
              <a:rPr lang="en-US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шифре одговарајуће процедура</a:t>
            </a:r>
          </a:p>
          <a:p>
            <a:endParaRPr lang="en-US" sz="2400" b="1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Вишедневна епизода </a:t>
            </a:r>
            <a:r>
              <a:rPr lang="en-US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болничког лечења 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малигних болести </a:t>
            </a:r>
            <a:r>
              <a:rPr lang="en-US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применом хемиотерапије</a:t>
            </a:r>
          </a:p>
          <a:p>
            <a:r>
              <a:rPr lang="en-US" sz="2400" b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ОУХ:	</a:t>
            </a:r>
            <a:r>
              <a:rPr lang="en-US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шифра неоплазме </a:t>
            </a:r>
          </a:p>
          <a:p>
            <a:r>
              <a:rPr lang="en-US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	шифре одговарајуће процедуре</a:t>
            </a:r>
          </a:p>
        </p:txBody>
      </p:sp>
      <p:pic>
        <p:nvPicPr>
          <p:cNvPr id="60419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1138" y="5105400"/>
            <a:ext cx="25066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0"/>
            <a:ext cx="8077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  <a:ea typeface="ＭＳ Ｐゴシック" pitchFamily="34" charset="-128"/>
              </a:rPr>
              <a:t>ХЕМИОТЕРАПИЈА</a:t>
            </a:r>
            <a:endParaRPr lang="en-US" sz="2800" b="1">
              <a:latin typeface="Calibri" pitchFamily="34" charset="0"/>
              <a:ea typeface="ＭＳ Ｐゴシック" pitchFamily="34" charset="-128"/>
            </a:endParaRPr>
          </a:p>
          <a:p>
            <a:pPr algn="ctr"/>
            <a:r>
              <a:rPr lang="en-US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За шифрирање хемиотерапије користе се шифре</a:t>
            </a:r>
          </a:p>
          <a:p>
            <a:pPr algn="ctr"/>
            <a:r>
              <a:rPr lang="en-US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из блока-</a:t>
            </a:r>
            <a:r>
              <a:rPr lang="en-US" sz="2400" b="1">
                <a:ea typeface="ＭＳ Ｐゴシック" pitchFamily="34" charset="-128"/>
                <a:cs typeface="Calibri" pitchFamily="34" charset="0"/>
              </a:rPr>
              <a:t>[1920] Фармакотерапија</a:t>
            </a:r>
            <a:endParaRPr lang="en-US" sz="2400" b="1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1524000" y="762000"/>
            <a:ext cx="7543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  <a:ea typeface="ＭＳ Ｐゴシック" pitchFamily="34" charset="-128"/>
              </a:rPr>
              <a:t>Процедуре које се не шифрирају</a:t>
            </a:r>
            <a:r>
              <a:rPr lang="en-US" sz="320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3200">
                <a:latin typeface="Calibri" pitchFamily="34" charset="0"/>
                <a:ea typeface="ＭＳ Ｐゴシック" pitchFamily="34" charset="-128"/>
              </a:rPr>
            </a:br>
            <a:endParaRPr lang="en-US" sz="320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838200" y="2228850"/>
            <a:ext cx="7620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  <a:ea typeface="ＭＳ Ｐゴシック" pitchFamily="34" charset="-128"/>
              </a:rPr>
              <a:t>Процедуре које се изводе рутински, код већине пацијената се не шифрирају  – подразумевају се.</a:t>
            </a:r>
          </a:p>
          <a:p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r>
              <a:rPr lang="en-US" sz="2400">
                <a:latin typeface="Calibri" pitchFamily="34" charset="0"/>
                <a:ea typeface="ＭＳ Ｐゴシック" pitchFamily="34" charset="-128"/>
              </a:rPr>
              <a:t>Оно што је најважније, ресурси који су неопходни за обављање тих процедура</a:t>
            </a:r>
          </a:p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      Подразумевају се самом дијагнозом</a:t>
            </a:r>
          </a:p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400">
                <a:latin typeface="Calibri" pitchFamily="34" charset="0"/>
                <a:ea typeface="ＭＳ Ｐゴシック" pitchFamily="34" charset="-128"/>
              </a:rPr>
              <a:t>коју је потребно шифрирати.</a:t>
            </a:r>
          </a:p>
        </p:txBody>
      </p:sp>
      <p:pic>
        <p:nvPicPr>
          <p:cNvPr id="61444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143750" cy="10541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Фазе</a:t>
            </a:r>
            <a:r>
              <a:rPr lang="sr-Latn-RS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r>
              <a:rPr lang="sr-Cyrl-CS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имплементације</a:t>
            </a:r>
            <a:r>
              <a:rPr lang="sr-Latn-RS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r>
              <a:rPr lang="sr-Cyrl-CS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ДСГ</a:t>
            </a:r>
            <a:r>
              <a:rPr lang="sr-Latn-RS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r>
              <a:rPr lang="sr-Cyrl-CS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система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 - </a:t>
            </a:r>
            <a:r>
              <a:rPr lang="sr-Cyrl-CS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ДО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 </a:t>
            </a:r>
            <a:r>
              <a:rPr lang="sr-Cyrl-CS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itchFamily="18" charset="0"/>
              </a:rPr>
              <a:t>САДА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488" y="1454150"/>
            <a:ext cx="3567112" cy="106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609600" y="1571625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Cyrl-C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Промена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регулативе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sr-Cyrl-C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извештавања</a:t>
            </a: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1600200"/>
            <a:ext cx="4070350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Од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2014.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све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здравствене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установе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98938" y="1803400"/>
            <a:ext cx="6270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28600" y="2971800"/>
            <a:ext cx="2057400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895600"/>
            <a:ext cx="1981200" cy="2493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800600" y="2895600"/>
            <a:ext cx="18288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705600" y="2590800"/>
            <a:ext cx="2133600" cy="2895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27" name="Picture 6" descr="logo_kbc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1000" y="1905000"/>
            <a:ext cx="8686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 примена интравенских антибиотика се очекује код  постављене дијагнозе септикемије</a:t>
            </a:r>
          </a:p>
          <a:p>
            <a:pPr>
              <a:buFont typeface="Wingdings" pitchFamily="2" charset="2"/>
              <a:buChar char="v"/>
            </a:pPr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примарни шав и превијање хирушких и трауматских  рана</a:t>
            </a:r>
          </a:p>
          <a:p>
            <a:pPr>
              <a:buFont typeface="Wingdings" pitchFamily="2" charset="2"/>
              <a:buChar char="v"/>
            </a:pPr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праћење: срчане функције, ЕЕГ-а, крвног притиска осим уколико</a:t>
            </a:r>
          </a:p>
          <a:p>
            <a:r>
              <a:rPr lang="en-US" sz="2400">
                <a:latin typeface="Calibri" pitchFamily="34" charset="0"/>
                <a:ea typeface="ＭＳ Ｐゴシック" pitchFamily="34" charset="-128"/>
              </a:rPr>
              <a:t> је у питању видео и радиотелеметријско приказивање 	</a:t>
            </a:r>
          </a:p>
          <a:p>
            <a:endParaRPr lang="en-US" sz="2400">
              <a:latin typeface="Calibri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400">
                <a:latin typeface="Calibri" pitchFamily="34" charset="0"/>
                <a:ea typeface="ＭＳ Ｐゴシック" pitchFamily="34" charset="-128"/>
              </a:rPr>
              <a:t>амбулантно континуирано ЕКГ снимање за период  мањи од  </a:t>
            </a:r>
          </a:p>
          <a:p>
            <a:r>
              <a:rPr lang="en-US" sz="2400">
                <a:latin typeface="Calibri" pitchFamily="34" charset="0"/>
                <a:ea typeface="ＭＳ Ｐゴシック" pitchFamily="34" charset="-128"/>
              </a:rPr>
              <a:t>12 сати – </a:t>
            </a:r>
          </a:p>
          <a:p>
            <a:pPr lvl="4"/>
            <a:r>
              <a:rPr lang="en-US" sz="24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            шифру изоставити</a:t>
            </a:r>
          </a:p>
        </p:txBody>
      </p:sp>
      <p:pic>
        <p:nvPicPr>
          <p:cNvPr id="62467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1"/>
          <p:cNvSpPr>
            <a:spLocks noChangeArrowheads="1"/>
          </p:cNvSpPr>
          <p:nvPr/>
        </p:nvSpPr>
        <p:spPr bwMode="auto">
          <a:xfrm>
            <a:off x="1143000" y="762000"/>
            <a:ext cx="7010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  <a:ea typeface="ＭＳ Ｐゴシック" pitchFamily="34" charset="-128"/>
              </a:rPr>
              <a:t>Процедуре које се не шифрирају</a:t>
            </a:r>
          </a:p>
          <a:p>
            <a:pPr algn="ctr"/>
            <a:r>
              <a:rPr lang="en-US" sz="2800" b="1">
                <a:latin typeface="Calibri" pitchFamily="34" charset="0"/>
                <a:ea typeface="ＭＳ Ｐゴシック" pitchFamily="34" charset="-128"/>
              </a:rPr>
              <a:t>ПРИМЕРИ</a:t>
            </a:r>
            <a:r>
              <a:rPr lang="en-US" sz="2800"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2800">
                <a:latin typeface="Calibri" pitchFamily="34" charset="0"/>
                <a:ea typeface="ＭＳ Ｐゴシック" pitchFamily="34" charset="-128"/>
              </a:rPr>
            </a:b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457200" y="1143000"/>
            <a:ext cx="838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000">
                <a:latin typeface="Calibri" pitchFamily="34" charset="0"/>
                <a:ea typeface="ＭＳ Ｐゴシック" pitchFamily="34" charset="-128"/>
              </a:rPr>
              <a:t>Пацијент стар 72 године се јавља због појаве жутице</a:t>
            </a:r>
          </a:p>
          <a:p>
            <a:pPr>
              <a:buFont typeface="Arial" charset="0"/>
              <a:buChar char="•"/>
            </a:pPr>
            <a:r>
              <a:rPr lang="sr-Cyrl-BA" sz="2000">
                <a:latin typeface="Calibri" pitchFamily="34" charset="0"/>
                <a:ea typeface="ＭＳ Ｐゴシック" pitchFamily="34" charset="-128"/>
              </a:rPr>
              <a:t>Наводи да је пре 3 дана имао јаке болове у епигастријуму са ширењем у десни ребарни лук</a:t>
            </a:r>
          </a:p>
          <a:p>
            <a:pPr>
              <a:buFont typeface="Arial" charset="0"/>
              <a:buChar char="•"/>
            </a:pPr>
            <a:r>
              <a:rPr lang="sr-Cyrl-BA" sz="2000">
                <a:latin typeface="Calibri" pitchFamily="34" charset="0"/>
                <a:ea typeface="ＭＳ Ｐゴシック" pitchFamily="34" charset="-128"/>
              </a:rPr>
              <a:t>Столица бела, мокраћа тамна, раније дијагностикована калкулоза жучне кесе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  <a:ea typeface="ＭＳ Ｐゴシック" pitchFamily="34" charset="-128"/>
              </a:rPr>
              <a:t>На основу анамнезе, лабораторијских анализа и ултразвучног прегледа утврђено да се ради о жутици опструктивног типа </a:t>
            </a:r>
            <a:endParaRPr lang="sr-Cyrl-BA" sz="2000">
              <a:latin typeface="Calibri" pitchFamily="34" charset="0"/>
              <a:ea typeface="ＭＳ Ｐゴシック" pitchFamily="34" charset="-128"/>
            </a:endParaRPr>
          </a:p>
          <a:p>
            <a:pPr>
              <a:buFont typeface="Arial" charset="0"/>
              <a:buChar char="•"/>
            </a:pPr>
            <a:r>
              <a:rPr lang="sr-Cyrl-BA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Урађен  ЕРЦП са папилотомијом и екстракцијом калкулуса</a:t>
            </a:r>
          </a:p>
          <a:p>
            <a:endParaRPr lang="en-US" sz="200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endParaRPr lang="sr-Cyrl-BA" sz="200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buFont typeface="Arial" charset="0"/>
              <a:buChar char="•"/>
            </a:pPr>
            <a:r>
              <a:rPr lang="sr-Cyrl-BA" sz="2000">
                <a:latin typeface="Calibri" pitchFamily="34" charset="0"/>
                <a:ea typeface="ＭＳ Ｐゴシック" pitchFamily="34" charset="-128"/>
              </a:rPr>
              <a:t>Исте ноћи болесник осетио јаке болове у епигастријуму са појасним ширењем </a:t>
            </a:r>
          </a:p>
          <a:p>
            <a:pPr>
              <a:buFont typeface="Arial" charset="0"/>
              <a:buChar char="•"/>
            </a:pPr>
            <a:r>
              <a:rPr lang="sr-Cyrl-BA" sz="200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Лабораторија показала повишене амилазе те је укључена терапија за санацију акутног панкреатита</a:t>
            </a:r>
          </a:p>
        </p:txBody>
      </p:sp>
      <p:pic>
        <p:nvPicPr>
          <p:cNvPr id="63491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Cyrl-ME" sz="2800" b="1" dirty="0">
                <a:latin typeface="+mj-lt"/>
                <a:ea typeface="+mj-ea"/>
                <a:cs typeface="+mj-cs"/>
              </a:rPr>
              <a:t>ПРИМЕР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349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410200"/>
            <a:ext cx="2228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0125" y="3200400"/>
            <a:ext cx="15652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1397000"/>
          <a:ext cx="7848600" cy="3654425"/>
        </p:xfrm>
        <a:graphic>
          <a:graphicData uri="http://schemas.openxmlformats.org/drawingml/2006/table">
            <a:tbl>
              <a:tblPr/>
              <a:tblGrid>
                <a:gridCol w="944739"/>
                <a:gridCol w="872067"/>
                <a:gridCol w="4555641"/>
                <a:gridCol w="1476154"/>
              </a:tblGrid>
              <a:tr h="11636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r-Cyrl-C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Забележен само                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H64B</a:t>
                      </a:r>
                      <a:endParaRPr kumimoji="0" lang="sr-Cyrl-C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основни узрок хоспитализације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ДСГ</a:t>
                      </a:r>
                      <a:endParaRPr kumimoji="0" lang="bg-BG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коефицијент</a:t>
                      </a:r>
                    </a:p>
                  </a:txBody>
                  <a:tcPr marL="5397" marR="5397" marT="539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ОУХ*</a:t>
                      </a:r>
                    </a:p>
                  </a:txBody>
                  <a:tcPr marL="5397" marR="5397" marT="539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K80.3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B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Камен у жучном каналу са запаљењем жучног канала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0,73</a:t>
                      </a:r>
                    </a:p>
                  </a:txBody>
                  <a:tcPr marL="5397" marR="5397" marT="539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 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</a:t>
                      </a: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**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П***</a:t>
                      </a:r>
                    </a:p>
                  </a:txBody>
                  <a:tcPr marL="5397" marR="5397" marT="5396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35" name="Rectangle 2"/>
          <p:cNvSpPr>
            <a:spLocks noChangeArrowheads="1"/>
          </p:cNvSpPr>
          <p:nvPr/>
        </p:nvSpPr>
        <p:spPr bwMode="auto">
          <a:xfrm>
            <a:off x="2286000" y="54864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*ОУХ</a:t>
            </a:r>
            <a:r>
              <a:rPr lang="en-US">
                <a:latin typeface="Calibri" pitchFamily="34" charset="0"/>
              </a:rPr>
              <a:t>-основни узрок хоспитализације</a:t>
            </a:r>
          </a:p>
          <a:p>
            <a:r>
              <a:rPr lang="en-US" b="1">
                <a:latin typeface="Calibri" pitchFamily="34" charset="0"/>
              </a:rPr>
              <a:t>**ПД</a:t>
            </a:r>
            <a:r>
              <a:rPr lang="en-US">
                <a:latin typeface="Calibri" pitchFamily="34" charset="0"/>
              </a:rPr>
              <a:t>-пратеће дијагнозе</a:t>
            </a:r>
          </a:p>
          <a:p>
            <a:r>
              <a:rPr lang="en-US" b="1">
                <a:latin typeface="Calibri" pitchFamily="34" charset="0"/>
              </a:rPr>
              <a:t>***П</a:t>
            </a:r>
            <a:r>
              <a:rPr lang="en-US">
                <a:latin typeface="Calibri" pitchFamily="34" charset="0"/>
              </a:rPr>
              <a:t>-процедуре</a:t>
            </a:r>
          </a:p>
        </p:txBody>
      </p:sp>
      <p:pic>
        <p:nvPicPr>
          <p:cNvPr id="64536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Cyrl-ME" sz="3200" b="1" dirty="0">
                <a:latin typeface="+mj-lt"/>
                <a:ea typeface="+mj-ea"/>
                <a:cs typeface="+mj-cs"/>
              </a:rPr>
              <a:t>ПРИМЕР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685800"/>
          <a:ext cx="8839200" cy="5745163"/>
        </p:xfrm>
        <a:graphic>
          <a:graphicData uri="http://schemas.openxmlformats.org/drawingml/2006/table">
            <a:tbl>
              <a:tblPr/>
              <a:tblGrid>
                <a:gridCol w="673991"/>
                <a:gridCol w="1365590"/>
                <a:gridCol w="5428019"/>
                <a:gridCol w="1371599"/>
              </a:tblGrid>
              <a:tr h="128594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r-Latn-R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r-Cyrl-C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Забележени </a:t>
                      </a:r>
                      <a:r>
                        <a:rPr kumimoji="0" lang="sr-Cyrl-C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основни узрок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хоспитализације </a:t>
                      </a:r>
                      <a:r>
                        <a:rPr kumimoji="0" lang="sr-Cyrl-C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 </a:t>
                      </a:r>
                      <a:r>
                        <a:rPr kumimoji="0" lang="sr-Cyrl-C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хируршка процедура</a:t>
                      </a:r>
                      <a:r>
                        <a:rPr kumimoji="0" lang="sr-Latn-R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r-Cyrl-R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H42C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ДСГ</a:t>
                      </a:r>
                      <a:endParaRPr kumimoji="0" lang="bg-BG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коефицијент</a:t>
                      </a:r>
                    </a:p>
                  </a:txBody>
                  <a:tcPr marL="5397" marR="5397" marT="539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88300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ОУХ</a:t>
                      </a:r>
                    </a:p>
                  </a:txBody>
                  <a:tcPr marL="5397" marR="5397" marT="539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K80.3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B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Камен у жучном каналу са запаљењем жучног канала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endParaRPr kumimoji="0" lang="sr-Cyrl-C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5223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 </a:t>
                      </a: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8713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</a:t>
                      </a:r>
                    </a:p>
                  </a:txBody>
                  <a:tcPr marL="5397" marR="5397" marT="539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30485</a:t>
                      </a: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-01</a:t>
                      </a:r>
                      <a:endParaRPr kumimoji="0" lang="sr-Cyrl-C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Cyrl-C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55036-00</a:t>
                      </a:r>
                      <a:endParaRPr kumimoji="0" lang="sr-Cyrl-C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Cyrl-C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Ендоскопска сфинктеротомија са екстракцијом калкулуса из заједночког жучног вода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Cyrl-B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B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Ултразву</a:t>
                      </a:r>
                      <a:r>
                        <a:rPr kumimoji="0" lang="sr-Cyrl-R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чни преглед</a:t>
                      </a:r>
                      <a:r>
                        <a:rPr kumimoji="0" lang="sr-Cyrl-B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абдомена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5561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762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Cyrl-ME" sz="3200" b="1" dirty="0">
                <a:latin typeface="+mj-lt"/>
                <a:ea typeface="+mj-ea"/>
                <a:cs typeface="+mj-cs"/>
              </a:rPr>
              <a:t>ПРИМЕР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746125"/>
          <a:ext cx="8001000" cy="5654675"/>
        </p:xfrm>
        <a:graphic>
          <a:graphicData uri="http://schemas.openxmlformats.org/drawingml/2006/table">
            <a:tbl>
              <a:tblPr/>
              <a:tblGrid>
                <a:gridCol w="695739"/>
                <a:gridCol w="1321904"/>
                <a:gridCol w="4939747"/>
                <a:gridCol w="1043609"/>
              </a:tblGrid>
              <a:tr h="135186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r-Cyrl-C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sr-Cyrl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Забележен и </a:t>
                      </a:r>
                      <a:r>
                        <a:rPr kumimoji="0" lang="sr-Cyrl-C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коморбидитет</a:t>
                      </a:r>
                      <a:r>
                        <a:rPr kumimoji="0" lang="sr-Cyrl-C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који може да утиче на само лечење или рехабилитацију                       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ＭＳ Ｐゴシック" pitchFamily="34" charset="-128"/>
                        </a:rPr>
                        <a:t>H42B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7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ДСГ</a:t>
                      </a:r>
                      <a:endParaRPr kumimoji="0" lang="bg-BG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коефи-цијент</a:t>
                      </a:r>
                    </a:p>
                  </a:txBody>
                  <a:tcPr marL="5397" marR="5397" marT="5397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171076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ОУХ</a:t>
                      </a:r>
                    </a:p>
                  </a:txBody>
                  <a:tcPr marL="5397" marR="5397" marT="5397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B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</a:t>
                      </a:r>
                      <a:r>
                        <a:rPr kumimoji="0" lang="sr-Latn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K80.3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B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B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Камен у жучном каналу са запаљењем жучног канала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sr-Cyrl-C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,5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sr-Cyrl-C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7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8866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 </a:t>
                      </a:r>
                      <a:r>
                        <a:rPr kumimoji="0" lang="sr-Cyrl-C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7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B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K85</a:t>
                      </a:r>
                    </a:p>
                  </a:txBody>
                  <a:tcPr marL="5397" marR="5397" marT="53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Акутни панкреатитис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7059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</a:t>
                      </a:r>
                    </a:p>
                  </a:txBody>
                  <a:tcPr marL="5397" marR="5397" marT="5397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30485</a:t>
                      </a:r>
                      <a:r>
                        <a:rPr kumimoji="0" lang="sr-Cyrl-R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-01</a:t>
                      </a:r>
                      <a:endParaRPr kumimoji="0" lang="sr-Cyrl-C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Cyrl-C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55036-00</a:t>
                      </a:r>
                      <a:endParaRPr kumimoji="0" lang="sr-Cyrl-C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7" marR="5397" marT="539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  <a:r>
                        <a:rPr kumimoji="0" lang="sr-Cyrl-R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ндоскопска сфинктеротомија са екстракцијом калкулуса из заједночког жучног вода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B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Ултразву</a:t>
                      </a:r>
                      <a:r>
                        <a:rPr kumimoji="0" lang="sr-Cyrl-R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чни преглед</a:t>
                      </a:r>
                      <a:r>
                        <a:rPr kumimoji="0" lang="sr-Cyrl-B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абдомена</a:t>
                      </a:r>
                    </a:p>
                  </a:txBody>
                  <a:tcPr marL="5397" marR="5397" marT="539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0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586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sr-Cyrl-ME" sz="2800" b="1" dirty="0">
                <a:latin typeface="+mj-lt"/>
                <a:ea typeface="+mj-ea"/>
                <a:cs typeface="+mj-cs"/>
              </a:rPr>
              <a:t>ПРИМЕР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143000" y="1928813"/>
            <a:ext cx="7239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 </a:t>
            </a:r>
            <a:endParaRPr lang="en-US" sz="24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7587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itle 4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2296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Хвала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пажњи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/>
          </p:cNvSpPr>
          <p:nvPr/>
        </p:nvSpPr>
        <p:spPr bwMode="auto">
          <a:xfrm>
            <a:off x="1447800" y="304800"/>
            <a:ext cx="723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3500" b="1" dirty="0">
                <a:solidFill>
                  <a:schemeClr val="tx2">
                    <a:lumMod val="75000"/>
                  </a:schemeClr>
                </a:solidFill>
              </a:rPr>
              <a:t>ТРОШКОВНИ ЦЕНТРИ У ДСГ</a:t>
            </a:r>
            <a:r>
              <a:rPr lang="sr-Cyrl-CS" sz="3000" b="1" dirty="0">
                <a:solidFill>
                  <a:schemeClr val="tx2">
                    <a:lumMod val="75000"/>
                  </a:schemeClr>
                </a:solidFill>
              </a:rPr>
              <a:t> –</a:t>
            </a:r>
            <a:r>
              <a:rPr lang="sr-Cyrl-CS" sz="2400" b="1" dirty="0">
                <a:solidFill>
                  <a:schemeClr val="tx2">
                    <a:lumMod val="75000"/>
                  </a:schemeClr>
                </a:solidFill>
              </a:rPr>
              <a:t> ОСНОВНИ ПОЈМОВИ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8611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Зашто трошковни центри?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Подела трошкова има важну улогу у изградњи ефикасних система финансирања здравствене заштите.</a:t>
            </a:r>
          </a:p>
          <a:p>
            <a:pPr eaLnBrk="1" hangingPunct="1"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Доприноси повећању контроле, транспарентности и побољшању доношења одлука. </a:t>
            </a:r>
          </a:p>
          <a:p>
            <a:pPr eaLnBrk="1" hangingPunct="1"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Омогућава упоредивост између болница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defRPr/>
            </a:pPr>
            <a:endParaRPr lang="sr-Cyrl-C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9636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3138488" y="762000"/>
            <a:ext cx="4405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/>
          </a:p>
        </p:txBody>
      </p:sp>
      <p:pic>
        <p:nvPicPr>
          <p:cNvPr id="70659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Grp="1"/>
          </p:cNvSpPr>
          <p:nvPr>
            <p:ph type="title" idx="4294967295"/>
          </p:nvPr>
        </p:nvSpPr>
        <p:spPr>
          <a:xfrm>
            <a:off x="1600200" y="274638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ФОРМИРАЊЕ ТРОШКОВНИХ ЦЕНТАРА 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0661" name="Rectangle 10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Основ – организациона сруктура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Свака организациона јединица НЕ представља трошковни центар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u="sng" dirty="0" smtClean="0">
                <a:solidFill>
                  <a:schemeClr val="tx2">
                    <a:lumMod val="75000"/>
                  </a:schemeClr>
                </a:solidFill>
              </a:rPr>
              <a:t>Трошковни центар се формира на основу стварних трошкова и могућности да услуге, трошкови, кадрови и менаџмент дефинишу целину</a:t>
            </a:r>
            <a:endParaRPr lang="en-US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2906713" y="762000"/>
            <a:ext cx="5018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/>
          </a:p>
        </p:txBody>
      </p:sp>
      <p:pic>
        <p:nvPicPr>
          <p:cNvPr id="71683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Rectangle 8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Cyrl-CS" sz="32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МЕТОДОЛОГИЈА ФОРМИРАЊА ТР. ЦЕНТАРА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129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 опште болнице – одељење </a:t>
            </a:r>
          </a:p>
          <a:p>
            <a:pPr eaLnBrk="1" hangingPunct="1"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 клинички центар – клиника</a:t>
            </a:r>
          </a:p>
          <a:p>
            <a:pPr eaLnBrk="1" hangingPunct="1"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 КБЦ – у зависности од специфичности или комбинација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 </a:t>
            </a:r>
            <a:r>
              <a:rPr lang="sr-Cyrl-CS" altLang="en-US" sz="3200" dirty="0" smtClean="0">
                <a:solidFill>
                  <a:schemeClr val="tx2">
                    <a:lumMod val="75000"/>
                  </a:schemeClr>
                </a:solidFill>
              </a:rPr>
              <a:t>Од</a:t>
            </a: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altLang="en-US" sz="3200" dirty="0" smtClean="0">
                <a:solidFill>
                  <a:schemeClr val="tx2">
                    <a:lumMod val="75000"/>
                  </a:schemeClr>
                </a:solidFill>
              </a:rPr>
              <a:t>јуна</a:t>
            </a: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</a:rPr>
              <a:t> 2017 - </a:t>
            </a:r>
            <a:r>
              <a:rPr lang="sr-Cyrl-CS" altLang="en-US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Пилот</a:t>
            </a:r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r-Cyrl-CS" altLang="en-US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фаза</a:t>
            </a:r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r-Cyrl-CS" altLang="en-US" sz="3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пројекта</a:t>
            </a:r>
            <a:endParaRPr lang="en-US" altLang="en-U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56805" y="2778034"/>
            <a:ext cx="7886700" cy="3727270"/>
          </a:xfr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1240B29-F687-4F45-9708-019B960494DF}"/>
          </a:extLst>
        </p:spPr>
        <p:txBody>
          <a:bodyPr rtlCol="0">
            <a:normAutofit lnSpcReduction="10000"/>
          </a:bodyPr>
          <a:lstStyle/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Cyrl-RS" sz="20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ДСГ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тимови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филијале</a:t>
            </a:r>
            <a:r>
              <a:rPr lang="en-U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РФЗО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институти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заводи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за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јавно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здравље</a:t>
            </a:r>
            <a:endParaRPr lang="sr-Latn-RS" sz="2400" b="1" noProof="1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ИТ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подршка</a:t>
            </a:r>
            <a:endParaRPr lang="sr-Latn-RS" sz="2400" b="1" noProof="1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Извештавање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прикупљање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груписање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анализа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података</a:t>
            </a:r>
            <a:endParaRPr lang="sr-Latn-RS" sz="2400" b="1" noProof="1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Праћење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анализа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трошкова</a:t>
            </a:r>
            <a:endParaRPr lang="sr-Latn-RS" sz="2400" b="1" noProof="1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Симулација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болничких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буџета</a:t>
            </a:r>
            <a:endParaRPr lang="sr-Latn-RS" sz="2400" b="1" noProof="1" smtClean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Нови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модел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уговарања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планирања</a:t>
            </a:r>
            <a:endParaRPr lang="sr-Latn-RS" sz="2400" b="1" noProof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828800"/>
            <a:ext cx="3506788" cy="6969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Промена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начина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планирања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0000" y="2209800"/>
            <a:ext cx="6270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1675" y="1981200"/>
            <a:ext cx="4632325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14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пилот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здравствених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Cyrl-C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установа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– 201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8</a:t>
            </a:r>
            <a:r>
              <a:rPr lang="sr-Latn-RS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.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49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Одговорност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2708" name="Rectangle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Сваки трошковни центар треба да има управника трошковног центра (начелника одељења или клинике)</a:t>
            </a:r>
          </a:p>
          <a:p>
            <a:pPr eaLnBrk="1" hangingPunct="1"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Управник трошковног центра је одговоран за функционисање трошковног центра као и анализу и контролу трошкова истог.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3565525" y="762000"/>
            <a:ext cx="420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/>
          </a:p>
        </p:txBody>
      </p:sp>
      <p:pic>
        <p:nvPicPr>
          <p:cNvPr id="73731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6"/>
          <p:cNvSpPr>
            <a:spLocks noGrp="1"/>
          </p:cNvSpPr>
          <p:nvPr>
            <p:ph type="title" idx="4294967295"/>
          </p:nvPr>
        </p:nvSpPr>
        <p:spPr>
          <a:xfrm>
            <a:off x="1676400" y="274638"/>
            <a:ext cx="7010400" cy="487362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800" dirty="0" smtClean="0">
                <a:solidFill>
                  <a:schemeClr val="tx2">
                    <a:lumMod val="75000"/>
                  </a:schemeClr>
                </a:solidFill>
              </a:rPr>
              <a:t>Top-down</a:t>
            </a:r>
            <a:r>
              <a:rPr lang="sr-Cyrl-CS" sz="2800" dirty="0" smtClean="0">
                <a:solidFill>
                  <a:schemeClr val="tx2">
                    <a:lumMod val="75000"/>
                  </a:schemeClr>
                </a:solidFill>
              </a:rPr>
              <a:t> методологија алокације трошкова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0" y="1219200"/>
          <a:ext cx="9144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3734" name="Rectangle 19"/>
          <p:cNvSpPr>
            <a:spLocks noChangeArrowheads="1"/>
          </p:cNvSpPr>
          <p:nvPr/>
        </p:nvSpPr>
        <p:spPr bwMode="auto">
          <a:xfrm>
            <a:off x="685800" y="5257800"/>
            <a:ext cx="7696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r-Cyrl-CS" sz="2000" b="1">
                <a:solidFill>
                  <a:schemeClr val="bg1"/>
                </a:solidFill>
              </a:rPr>
              <a:t>ИНДИРЕКТНИ ТРОШКОВИ</a:t>
            </a:r>
            <a:endParaRPr lang="en-US" sz="2000" b="1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876300" y="46863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4000501" y="4686300"/>
            <a:ext cx="11430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7354094" y="4685506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956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912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5"/>
          <p:cNvSpPr>
            <a:spLocks noGrp="1"/>
          </p:cNvSpPr>
          <p:nvPr>
            <p:ph type="title" idx="4294967295"/>
          </p:nvPr>
        </p:nvSpPr>
        <p:spPr>
          <a:xfrm>
            <a:off x="1752600" y="22860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Клиничка подршка и заједничке службе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75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152400" y="1600200"/>
            <a:ext cx="5029200" cy="49530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Заједничке медицинске службе</a:t>
            </a:r>
            <a:endParaRPr lang="sr-Cyrl-CS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На основу прецизних података – трошкови се прикључе одељењима  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        или</a:t>
            </a:r>
          </a:p>
          <a:p>
            <a:pPr eaLnBrk="1" hangingPunct="1">
              <a:defRPr/>
            </a:pP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Процентуално се деле</a:t>
            </a:r>
            <a:r>
              <a:rPr lang="sr-Cyrl-CS" dirty="0" smtClean="0"/>
              <a:t> </a:t>
            </a:r>
            <a:r>
              <a:rPr lang="sr-Cyrl-CS" dirty="0" smtClean="0">
                <a:solidFill>
                  <a:schemeClr val="tx2">
                    <a:lumMod val="75000"/>
                  </a:schemeClr>
                </a:solidFill>
              </a:rPr>
              <a:t>према броју упута или услуга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757" name="Rectangle 7"/>
          <p:cNvSpPr>
            <a:spLocks noGrp="1"/>
          </p:cNvSpPr>
          <p:nvPr>
            <p:ph type="body" sz="half" idx="4294967295"/>
          </p:nvPr>
        </p:nvSpPr>
        <p:spPr>
          <a:xfrm>
            <a:off x="5181600" y="1676400"/>
            <a:ext cx="3962400" cy="44497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Заједничке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немедицинске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службе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Укупан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трошак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се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процентуално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дели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одељењима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према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броју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запослених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одељењу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3302000" y="381000"/>
            <a:ext cx="408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latin typeface="Calibri" pitchFamily="34" charset="0"/>
            </a:endParaRPr>
          </a:p>
        </p:txBody>
      </p:sp>
      <p:pic>
        <p:nvPicPr>
          <p:cNvPr id="75779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itle 3"/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6934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Специфични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трошкови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5781" name="Subtitle 4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153400" cy="4419600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Операциони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блок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броју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сати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коришћења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ОП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блока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eaLnBrk="1" hangingPunct="1">
              <a:buFont typeface="Arial" charset="0"/>
              <a:buChar char="•"/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Интензивна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нега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броју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БО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дана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коришћења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l" eaLnBrk="1" hangingPunct="1">
              <a:buFont typeface="Arial" charset="0"/>
              <a:buChar char="•"/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Остали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материјални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трошкови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процентуално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основу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броја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пацијената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квадратури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eaLnBrk="1" hangingPunct="1">
              <a:buFont typeface="Arial" charset="0"/>
              <a:buChar char="•"/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Енергенти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квадратури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или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м3</a:t>
            </a:r>
          </a:p>
          <a:p>
            <a:pPr algn="l" eaLnBrk="1" hangingPunct="1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4105275" y="1905000"/>
            <a:ext cx="267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/>
          </a:p>
        </p:txBody>
      </p:sp>
      <p:pic>
        <p:nvPicPr>
          <p:cNvPr id="76803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Трошкови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приходи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680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Трошкови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су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везани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за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резултат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рада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трошковних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центара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контрола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управљање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Приходи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зависе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од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резултата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рада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трошковних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центара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правилно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приказивање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143000" y="1928813"/>
            <a:ext cx="7239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. </a:t>
            </a:r>
            <a:endParaRPr lang="en-US" sz="24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77827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itle 4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2296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Хвала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пажњи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Ulazni</a:t>
            </a:r>
            <a:r>
              <a:rPr lang="sr-Cyrl-R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parametri</a:t>
            </a:r>
            <a:r>
              <a:rPr lang="sr-Cyrl-R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</a:rPr>
              <a:t>za</a:t>
            </a:r>
            <a:r>
              <a:rPr lang="sr-Cyrl-R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DSG</a:t>
            </a:r>
            <a:r>
              <a:rPr lang="sr-Cyrl-R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portal</a:t>
            </a:r>
            <a:r>
              <a:rPr lang="sr-Cyrl-RS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RFZO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sz="44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         http://site.zus.rfzo.rs/dsg</a:t>
            </a:r>
            <a:endParaRPr lang="sr-Latn-RS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sr-Latn-RS" sz="3600" b="1" dirty="0" smtClean="0">
                <a:solidFill>
                  <a:schemeClr val="tx2">
                    <a:lumMod val="75000"/>
                  </a:schemeClr>
                </a:solidFill>
              </a:rPr>
              <a:t>Korisničko ime -            </a:t>
            </a:r>
            <a:r>
              <a:rPr lang="sr-Latn-RS" sz="4400" b="1" dirty="0" smtClean="0">
                <a:solidFill>
                  <a:schemeClr val="tx2">
                    <a:lumMod val="75000"/>
                  </a:schemeClr>
                </a:solidFill>
              </a:rPr>
              <a:t>klinika67</a:t>
            </a:r>
          </a:p>
          <a:p>
            <a:pPr>
              <a:defRPr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sr-Latn-RS" sz="3600" b="1" dirty="0" smtClean="0">
                <a:solidFill>
                  <a:schemeClr val="tx2">
                    <a:lumMod val="75000"/>
                  </a:schemeClr>
                </a:solidFill>
              </a:rPr>
              <a:t>ozinka		-	         </a:t>
            </a:r>
            <a:r>
              <a:rPr lang="sr-Latn-RS" sz="4400" b="1" dirty="0" smtClean="0">
                <a:solidFill>
                  <a:schemeClr val="tx2">
                    <a:lumMod val="75000"/>
                  </a:schemeClr>
                </a:solidFill>
              </a:rPr>
              <a:t>kli563ge</a:t>
            </a:r>
            <a:endParaRPr lang="en-US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8852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76200"/>
            <a:ext cx="1066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Casemix index (CMI)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1447800"/>
          <a:ext cx="5180013" cy="5216532"/>
        </p:xfrm>
        <a:graphic>
          <a:graphicData uri="http://schemas.openxmlformats.org/drawingml/2006/table">
            <a:tbl>
              <a:tblPr/>
              <a:tblGrid>
                <a:gridCol w="4089140">
                  <a:extLst>
                    <a:ext uri="{9D8B030D-6E8A-4147-A177-3AD203B41FA5}"/>
                  </a:extLst>
                </a:gridCol>
                <a:gridCol w="1090873">
                  <a:extLst>
                    <a:ext uri="{9D8B030D-6E8A-4147-A177-3AD203B41FA5}"/>
                  </a:extLst>
                </a:gridCol>
              </a:tblGrid>
              <a:tr h="103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Zdravstvena ustanova</a:t>
                      </a:r>
                    </a:p>
                  </a:txBody>
                  <a:tcPr marL="5523" marR="552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CMI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3" marR="5523" marT="736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 Kragujevac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za kardiovaskularne bolesti "Dedinje"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za kardiovaskularne bolesti Vojvodine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KBC Bežanijska Kosa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8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za onkologiju Vojvodine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95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za ortopedsko-hirurške bolesti Banjica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GAK - Narodni Front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495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 za zdravstvenu zaštitu majke i djeteta "Vukan Čupić"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5523" marR="552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 Leskovac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 Kruševac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98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 Zrenjanin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 Senta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ZC Kladovo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12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 za interne bolesti Vrnjacka Banja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23" marR="552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80951" name="Picture 6" descr="logo_kb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04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886700" cy="6016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  </a:t>
            </a:r>
            <a:r>
              <a:rPr lang="sr-Cyrl-CS" sz="4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Извештавање</a:t>
            </a:r>
            <a:r>
              <a:rPr lang="sr-Latn-RS" sz="4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Cyrl-CS" sz="4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</a:t>
            </a:r>
            <a:r>
              <a:rPr lang="sr-Latn-RS" sz="4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2018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20000" cy="4876800"/>
          </a:xfrm>
          <a:solidFill>
            <a:schemeClr val="bg1"/>
          </a:solidFill>
          <a:ln w="12700"/>
          <a:effectLst>
            <a:glow rad="127000">
              <a:schemeClr val="accent4">
                <a:lumMod val="75000"/>
              </a:schemeClr>
            </a:glow>
          </a:effectLst>
          <a:extLst>
            <a:ext uri="{91240B29-F687-4F45-9708-019B960494DF}"/>
          </a:extLst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RS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b="1" dirty="0" smtClean="0">
                <a:solidFill>
                  <a:srgbClr val="FF0000"/>
                </a:solidFill>
              </a:rPr>
              <a:t>Промењен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CS" sz="2400" b="1" dirty="0" smtClean="0">
                <a:solidFill>
                  <a:srgbClr val="FF0000"/>
                </a:solidFill>
              </a:rPr>
              <a:t>формат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CS" sz="2400" b="1" dirty="0" smtClean="0">
                <a:solidFill>
                  <a:srgbClr val="FF0000"/>
                </a:solidFill>
              </a:rPr>
              <a:t>електронске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CS" sz="2400" b="1" dirty="0" smtClean="0">
                <a:solidFill>
                  <a:srgbClr val="FF0000"/>
                </a:solidFill>
              </a:rPr>
              <a:t>фактуре</a:t>
            </a:r>
            <a:r>
              <a:rPr lang="sr-Latn-RS" sz="2400" b="1" dirty="0" smtClean="0">
                <a:solidFill>
                  <a:srgbClr val="FF0000"/>
                </a:solidFill>
              </a:rPr>
              <a:t> (</a:t>
            </a:r>
            <a:r>
              <a:rPr lang="sr-Cyrl-CS" sz="2400" b="1" dirty="0" smtClean="0">
                <a:solidFill>
                  <a:srgbClr val="FF0000"/>
                </a:solidFill>
              </a:rPr>
              <a:t>од</a:t>
            </a:r>
            <a:r>
              <a:rPr lang="sr-Latn-RS" sz="2400" b="1" dirty="0" smtClean="0">
                <a:solidFill>
                  <a:srgbClr val="FF0000"/>
                </a:solidFill>
              </a:rPr>
              <a:t> 01.01.)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RS" sz="24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b="1" dirty="0" smtClean="0">
                <a:solidFill>
                  <a:srgbClr val="FF0000"/>
                </a:solidFill>
              </a:rPr>
              <a:t>Јединствени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CS" sz="2400" b="1" dirty="0" smtClean="0">
                <a:solidFill>
                  <a:srgbClr val="FF0000"/>
                </a:solidFill>
              </a:rPr>
              <a:t>пријем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CS" sz="2400" b="1" dirty="0" smtClean="0">
                <a:solidFill>
                  <a:srgbClr val="FF0000"/>
                </a:solidFill>
              </a:rPr>
              <a:t>и</a:t>
            </a:r>
            <a:r>
              <a:rPr lang="sr-Latn-RS" sz="2400" b="1" dirty="0" smtClean="0">
                <a:solidFill>
                  <a:srgbClr val="FF0000"/>
                </a:solidFill>
              </a:rPr>
              <a:t> </a:t>
            </a:r>
            <a:r>
              <a:rPr lang="sr-Cyrl-CS" sz="2400" b="1" dirty="0" smtClean="0">
                <a:solidFill>
                  <a:srgbClr val="FF0000"/>
                </a:solidFill>
              </a:rPr>
              <a:t>отпуст</a:t>
            </a:r>
            <a:r>
              <a:rPr lang="sr-Latn-RS" sz="2400" b="1" dirty="0" smtClean="0">
                <a:solidFill>
                  <a:srgbClr val="FF0000"/>
                </a:solidFill>
              </a:rPr>
              <a:t> (</a:t>
            </a:r>
            <a:r>
              <a:rPr lang="sr-Cyrl-CS" sz="2400" b="1" dirty="0" smtClean="0">
                <a:solidFill>
                  <a:srgbClr val="FF0000"/>
                </a:solidFill>
              </a:rPr>
              <a:t>од</a:t>
            </a:r>
            <a:r>
              <a:rPr lang="sr-Latn-RS" sz="2400" b="1" dirty="0" smtClean="0">
                <a:solidFill>
                  <a:srgbClr val="FF0000"/>
                </a:solidFill>
              </a:rPr>
              <a:t> 01.01.)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sr-Latn-RS" sz="24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Правилно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прецизно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извештавање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је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предуслов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за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тачно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груписање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по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систему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ДСГ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Едукација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медицинског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особља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менаџмента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здравствених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установа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– 2018.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ДСГ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тимови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филијале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РФЗО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sr-Latn-RS" sz="2400" b="1" noProof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noProof="1" smtClean="0">
                <a:solidFill>
                  <a:schemeClr val="tx2">
                    <a:lumMod val="75000"/>
                  </a:schemeClr>
                </a:solidFill>
              </a:rPr>
              <a:t>заводи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за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јавно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здравље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РФЗО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контрола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квалитета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извештавања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месечном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</a:rPr>
              <a:t>нивоу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70" name="Picture 6" descr="logo_kb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altLang="en-US" smtClean="0"/>
              <a:t>       </a:t>
            </a:r>
            <a:r>
              <a:rPr lang="en-US" altLang="en-US" sz="4000" smtClean="0">
                <a:solidFill>
                  <a:schemeClr val="tx2">
                    <a:lumMod val="75000"/>
                  </a:schemeClr>
                </a:solidFill>
              </a:rPr>
              <a:t>NOVI BROJAČ</a:t>
            </a:r>
            <a:endParaRPr lang="en-US" altLang="en-US" sz="4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                                                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HIRURGIJA         0200000</a:t>
            </a: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UROLOGIJA        0300000</a:t>
            </a: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INTERNO             0400000</a:t>
            </a: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ANESTEZIJA         0500000</a:t>
            </a: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PSIHIJATRIJA       0600000</a:t>
            </a: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DEČJE                   0700000</a:t>
            </a: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GINEKOLOGIJA   0800000</a:t>
            </a: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ORL                       0900000</a:t>
            </a: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NEUROLOGIJA    1000000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6363" y="0"/>
          <a:ext cx="5151437" cy="6858000"/>
        </p:xfrm>
        <a:graphic>
          <a:graphicData uri="http://schemas.openxmlformats.org/presentationml/2006/ole">
            <p:oleObj spid="_x0000_s1026" name="Acrobat Document" r:id="rId3" imgW="7552440" imgH="1069308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2">
    <a:dk1>
      <a:srgbClr val="000000"/>
    </a:dk1>
    <a:lt1>
      <a:srgbClr val="FFFFFF"/>
    </a:lt1>
    <a:dk2>
      <a:srgbClr val="000000"/>
    </a:dk2>
    <a:lt2>
      <a:srgbClr val="808080"/>
    </a:lt2>
    <a:accent1>
      <a:srgbClr val="7DB6EF"/>
    </a:accent1>
    <a:accent2>
      <a:srgbClr val="C0504D"/>
    </a:accent2>
    <a:accent3>
      <a:srgbClr val="FFFFFF"/>
    </a:accent3>
    <a:accent4>
      <a:srgbClr val="000000"/>
    </a:accent4>
    <a:accent5>
      <a:srgbClr val="BFD7F6"/>
    </a:accent5>
    <a:accent6>
      <a:srgbClr val="AE4845"/>
    </a:accent6>
    <a:hlink>
      <a:srgbClr val="0066CC"/>
    </a:hlink>
    <a:folHlink>
      <a:srgbClr val="80008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2824</TotalTime>
  <Words>3663</Words>
  <Application>Microsoft Office PowerPoint</Application>
  <PresentationFormat>On-screen Show (4:3)</PresentationFormat>
  <Paragraphs>878</Paragraphs>
  <Slides>77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Office Theme</vt:lpstr>
      <vt:lpstr>Microsoft Office Excel 97-2003 Worksheet</vt:lpstr>
      <vt:lpstr>Acrobat Document</vt:lpstr>
      <vt:lpstr>       Diagnosis Related Grups</vt:lpstr>
      <vt:lpstr>      Дијагностички сродне групе</vt:lpstr>
      <vt:lpstr>Дијагностички сродне групе</vt:lpstr>
      <vt:lpstr>Дијагностички сродне групе</vt:lpstr>
      <vt:lpstr>Фазе имплементације ДСГ система</vt:lpstr>
      <vt:lpstr>Фазе имплементације ДСГ система - ДО САДА</vt:lpstr>
      <vt:lpstr> Од јуна 2017 - Пилот фаза пројекта</vt:lpstr>
      <vt:lpstr>   Извештавање у 2018</vt:lpstr>
      <vt:lpstr>       NOVI BROJAČ</vt:lpstr>
      <vt:lpstr>Епизода лечења</vt:lpstr>
      <vt:lpstr>Формирање ДСГ</vt:lpstr>
      <vt:lpstr>Свака група има свој коефицијент</vt:lpstr>
      <vt:lpstr>Case-Mix Index (CMI) </vt:lpstr>
      <vt:lpstr>Casemix index (CMI)</vt:lpstr>
      <vt:lpstr>Учинак лекара на одељењу </vt:lpstr>
      <vt:lpstr>Методологија праћења учинка</vt:lpstr>
      <vt:lpstr>      Делимично финансирање</vt:lpstr>
      <vt:lpstr>АКТИВНОСТИ 2018-2020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Хвала на пажњи !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ПРИМЕР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Хвала на пажњи !</vt:lpstr>
      <vt:lpstr>Slide 66</vt:lpstr>
      <vt:lpstr>Зашто трошковни центри?</vt:lpstr>
      <vt:lpstr>ФОРМИРАЊЕ ТРОШКОВНИХ ЦЕНТАРА </vt:lpstr>
      <vt:lpstr>МЕТОДОЛОГИЈА ФОРМИРАЊА ТР. ЦЕНТАРА</vt:lpstr>
      <vt:lpstr>Одговорност </vt:lpstr>
      <vt:lpstr>Top-down методологија алокације трошкова</vt:lpstr>
      <vt:lpstr>Клиничка подршка и заједничке службе</vt:lpstr>
      <vt:lpstr>Специфични трошкови</vt:lpstr>
      <vt:lpstr>Трошкови и приходи</vt:lpstr>
      <vt:lpstr>Хвала на пажњи !</vt:lpstr>
      <vt:lpstr>Ulazni parametri za DSG portal RFZO</vt:lpstr>
      <vt:lpstr>Casemix index (CMI)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Dijagnostički Srodne Grupe          Diagnosis Related Grups</dc:title>
  <dc:creator>Dr Zoran Vlahovic</dc:creator>
  <cp:lastModifiedBy>Iva</cp:lastModifiedBy>
  <cp:revision>232</cp:revision>
  <dcterms:created xsi:type="dcterms:W3CDTF">2017-12-22T10:46:10Z</dcterms:created>
  <dcterms:modified xsi:type="dcterms:W3CDTF">2018-03-15T09:22:32Z</dcterms:modified>
</cp:coreProperties>
</file>